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9" r:id="rId3"/>
    <p:sldId id="269" r:id="rId4"/>
    <p:sldId id="270" r:id="rId5"/>
    <p:sldId id="276" r:id="rId6"/>
    <p:sldId id="275" r:id="rId7"/>
    <p:sldId id="271" r:id="rId8"/>
    <p:sldId id="257" r:id="rId9"/>
    <p:sldId id="260" r:id="rId10"/>
    <p:sldId id="263" r:id="rId11"/>
    <p:sldId id="268" r:id="rId12"/>
    <p:sldId id="264" r:id="rId13"/>
    <p:sldId id="261" r:id="rId14"/>
    <p:sldId id="272" r:id="rId15"/>
    <p:sldId id="262" r:id="rId16"/>
    <p:sldId id="278" r:id="rId17"/>
    <p:sldId id="265" r:id="rId18"/>
    <p:sldId id="274" r:id="rId19"/>
    <p:sldId id="267" r:id="rId20"/>
    <p:sldId id="277" r:id="rId21"/>
    <p:sldId id="266" r:id="rId2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140" autoAdjust="0"/>
  </p:normalViewPr>
  <p:slideViewPr>
    <p:cSldViewPr snapToGrid="0">
      <p:cViewPr varScale="1">
        <p:scale>
          <a:sx n="90" d="100"/>
          <a:sy n="90" d="100"/>
        </p:scale>
        <p:origin x="133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FB932-ECA4-4266-8D19-855A49229E94}" type="datetimeFigureOut">
              <a:rPr kumimoji="1" lang="ja-JP" altLang="en-US" smtClean="0"/>
              <a:t>2021/12/8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E65AC-03BA-4B15-AEFD-6F26D10E9879}" type="slidenum">
              <a:rPr kumimoji="1" lang="ja-JP" altLang="en-US" smtClean="0"/>
              <a:t>‹#›</a:t>
            </a:fld>
            <a:endParaRPr kumimoji="1" lang="ja-JP" altLang="en-US"/>
          </a:p>
        </p:txBody>
      </p:sp>
    </p:spTree>
    <p:extLst>
      <p:ext uri="{BB962C8B-B14F-4D97-AF65-F5344CB8AC3E}">
        <p14:creationId xmlns:p14="http://schemas.microsoft.com/office/powerpoint/2010/main" val="40935528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3</a:t>
            </a:fld>
            <a:endParaRPr kumimoji="1" lang="ja-JP" altLang="en-US"/>
          </a:p>
        </p:txBody>
      </p:sp>
    </p:spTree>
    <p:extLst>
      <p:ext uri="{BB962C8B-B14F-4D97-AF65-F5344CB8AC3E}">
        <p14:creationId xmlns:p14="http://schemas.microsoft.com/office/powerpoint/2010/main" val="3305505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6</a:t>
            </a:fld>
            <a:endParaRPr kumimoji="1" lang="ja-JP" altLang="en-US"/>
          </a:p>
        </p:txBody>
      </p:sp>
    </p:spTree>
    <p:extLst>
      <p:ext uri="{BB962C8B-B14F-4D97-AF65-F5344CB8AC3E}">
        <p14:creationId xmlns:p14="http://schemas.microsoft.com/office/powerpoint/2010/main" val="448108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71681E-B7B4-4151-A0AF-39191124894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686265D-3FD4-42E9-8E0E-7D163C1122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A396DA0-6AFC-4323-B203-01D24E0F7A30}"/>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5" name="フッター プレースホルダー 4">
            <a:extLst>
              <a:ext uri="{FF2B5EF4-FFF2-40B4-BE49-F238E27FC236}">
                <a16:creationId xmlns:a16="http://schemas.microsoft.com/office/drawing/2014/main" id="{30BFF335-5809-4E67-98B5-5835E045CA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EC5B653-A067-4B79-BE6F-4D5FE5C3A8FB}"/>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19606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2B8D6-5253-44F5-8DC9-C2181BC58EA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F166038-863E-4110-B851-D624D7B9E5F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AF2781-C9CF-42A0-A7BC-8732DCB8E136}"/>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5" name="フッター プレースホルダー 4">
            <a:extLst>
              <a:ext uri="{FF2B5EF4-FFF2-40B4-BE49-F238E27FC236}">
                <a16:creationId xmlns:a16="http://schemas.microsoft.com/office/drawing/2014/main" id="{CC822897-C517-4BFF-9132-CB7CDFD5D1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FDFDB2D-CDDE-4321-AB44-D7BB3F1C9FCC}"/>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166555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C65A0BC-49A1-423E-BAE3-4A3D6C3E441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4426383-90BF-47E6-BB84-E6503D17955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FE4B189-EF7D-465F-A2CC-6F31B3DC6826}"/>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5" name="フッター プレースホルダー 4">
            <a:extLst>
              <a:ext uri="{FF2B5EF4-FFF2-40B4-BE49-F238E27FC236}">
                <a16:creationId xmlns:a16="http://schemas.microsoft.com/office/drawing/2014/main" id="{0798BAC6-7B3E-40D4-96D6-544109F0C8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B55961-485F-4AD8-B61C-CBDBF3715ADD}"/>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030956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515CC6-C425-4BEB-9179-4128CFAE5E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38F92D5-E409-4BBD-A105-41CADB2DEA0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90A070-8C7F-4772-9203-F8F9136DA9CC}"/>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5" name="フッター プレースホルダー 4">
            <a:extLst>
              <a:ext uri="{FF2B5EF4-FFF2-40B4-BE49-F238E27FC236}">
                <a16:creationId xmlns:a16="http://schemas.microsoft.com/office/drawing/2014/main" id="{12B93904-3341-48EA-959F-C07512B682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AECE70-8750-4E9B-A535-EFA8E142722A}"/>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53415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9D5628-789F-4CD9-9380-63450CBA9ED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E55598-D823-4827-BFDF-D57953F751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762FD20-BB35-4B8B-8A33-738A0370FE71}"/>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5" name="フッター プレースホルダー 4">
            <a:extLst>
              <a:ext uri="{FF2B5EF4-FFF2-40B4-BE49-F238E27FC236}">
                <a16:creationId xmlns:a16="http://schemas.microsoft.com/office/drawing/2014/main" id="{BC5396AD-4945-4349-ACD2-E42F82437F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6202FE5-F080-404B-83D3-A6F6C0D721A6}"/>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50617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250A9B-DAFF-4783-B65B-ADD00F1C0CE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0CB6C37-C15B-4B15-98F3-319D0A7CD26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0E41B03-16D4-4C0C-AD69-15CC673F76E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601DD99-A1C9-4896-8505-FCCDC031FFA8}"/>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6" name="フッター プレースホルダー 5">
            <a:extLst>
              <a:ext uri="{FF2B5EF4-FFF2-40B4-BE49-F238E27FC236}">
                <a16:creationId xmlns:a16="http://schemas.microsoft.com/office/drawing/2014/main" id="{2A3186D6-DC4B-4B3E-BE0C-4C717D53D1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961409B-3A72-49E4-9263-E1596C22E13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05297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514EF5-6247-435B-A1C3-8904083589B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70D992-3070-47D2-BD2F-AB768BA331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B25D7B1-7C6C-4C72-B7F9-AAF5E8B05C4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50C9F15-5462-484A-A641-AD52A3A391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777C56B-FC3B-45D4-A6AF-D43E2875840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FD8B2B3-4B20-4DE9-9A58-DDE52EC8EB68}"/>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8" name="フッター プレースホルダー 7">
            <a:extLst>
              <a:ext uri="{FF2B5EF4-FFF2-40B4-BE49-F238E27FC236}">
                <a16:creationId xmlns:a16="http://schemas.microsoft.com/office/drawing/2014/main" id="{0679CFAA-C3D8-40DE-82CB-37D1CACD096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0765D25-FE95-483A-9C22-C5DCA7ECE3B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667736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32046D-77C4-4291-A599-050325376FE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EAE2C49-7C85-424C-9470-5B1948F445AB}"/>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4" name="フッター プレースホルダー 3">
            <a:extLst>
              <a:ext uri="{FF2B5EF4-FFF2-40B4-BE49-F238E27FC236}">
                <a16:creationId xmlns:a16="http://schemas.microsoft.com/office/drawing/2014/main" id="{755982B9-DA9E-4579-8C37-81846798E65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9C10AF7-2870-48F6-BEDD-ECCAE75C3EA2}"/>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234693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85D83C4-F319-4C9B-A6BF-3BD1B016DBDB}"/>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3" name="フッター プレースホルダー 2">
            <a:extLst>
              <a:ext uri="{FF2B5EF4-FFF2-40B4-BE49-F238E27FC236}">
                <a16:creationId xmlns:a16="http://schemas.microsoft.com/office/drawing/2014/main" id="{9C213913-1CBD-4087-8005-7B09A919868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F8EA0E2-0F08-4DA8-8643-DBA2CFD58D51}"/>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957024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A1F0D5-C4C2-4631-8F1B-580EFC7D973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73DCF9-B67D-41AB-926A-9CCE666B50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1DBA51E-F211-4087-9389-075CF8BCD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9BCCB35-E31E-4FF2-B789-F257DF0CDB2C}"/>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6" name="フッター プレースホルダー 5">
            <a:extLst>
              <a:ext uri="{FF2B5EF4-FFF2-40B4-BE49-F238E27FC236}">
                <a16:creationId xmlns:a16="http://schemas.microsoft.com/office/drawing/2014/main" id="{FCE92417-B894-4EA0-9527-B78F33AC85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4275440-E174-4964-B0FE-88D0931FD164}"/>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23115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710F8B-4B30-4ACD-AB00-9F7436AF407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CE7206E-9AF4-4C3D-B3D5-2012E0A74C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40DD576-C472-433A-9259-0AA443F8A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6E43C1-B852-47C1-8AF5-8432DA5DE2C5}"/>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6" name="フッター プレースホルダー 5">
            <a:extLst>
              <a:ext uri="{FF2B5EF4-FFF2-40B4-BE49-F238E27FC236}">
                <a16:creationId xmlns:a16="http://schemas.microsoft.com/office/drawing/2014/main" id="{57581F92-98C6-4E11-8795-42975F721D8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11B7FDF-5847-4F6E-B5C1-8B50545A812F}"/>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93950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F1F47E9-2E2B-41D0-8319-EED9A7750D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93AED4D-CBAD-4CF4-A6AE-3F3DF22B55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DB4C711-F264-4C73-965A-DA49703DB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49608-1BF7-4D38-AA54-EFD9F4ECF779}" type="datetimeFigureOut">
              <a:rPr kumimoji="1" lang="ja-JP" altLang="en-US" smtClean="0"/>
              <a:t>2021/12/8</a:t>
            </a:fld>
            <a:endParaRPr kumimoji="1" lang="ja-JP" altLang="en-US"/>
          </a:p>
        </p:txBody>
      </p:sp>
      <p:sp>
        <p:nvSpPr>
          <p:cNvPr id="5" name="フッター プレースホルダー 4">
            <a:extLst>
              <a:ext uri="{FF2B5EF4-FFF2-40B4-BE49-F238E27FC236}">
                <a16:creationId xmlns:a16="http://schemas.microsoft.com/office/drawing/2014/main" id="{ECACE332-7A8C-4E6D-A59F-06B78D6E26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5254440-72F8-460C-95B0-724BCA9BCC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02626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youtu.be/mDXvFKIcrak"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281791" y="1269102"/>
            <a:ext cx="9628414" cy="1655761"/>
          </a:xfrm>
        </p:spPr>
        <p:txBody>
          <a:bodyPr>
            <a:noAutofit/>
          </a:bodyPr>
          <a:lstStyle/>
          <a:p>
            <a:r>
              <a:rPr kumimoji="1" lang="en-US" altLang="ja-JP" sz="9600" b="1" dirty="0">
                <a:effectLst>
                  <a:outerShdw blurRad="38100" dist="38100" dir="2700000" algn="tl">
                    <a:srgbClr val="000000">
                      <a:alpha val="43137"/>
                    </a:srgbClr>
                  </a:outerShdw>
                </a:effectLst>
              </a:rPr>
              <a:t>P</a:t>
            </a:r>
            <a:r>
              <a:rPr lang="ja-JP" altLang="en-US" sz="9600" b="1" dirty="0">
                <a:effectLst>
                  <a:outerShdw blurRad="38100" dist="38100" dir="2700000" algn="tl">
                    <a:srgbClr val="000000">
                      <a:alpha val="43137"/>
                    </a:srgbClr>
                  </a:outerShdw>
                </a:effectLst>
              </a:rPr>
              <a:t> </a:t>
            </a:r>
            <a:r>
              <a:rPr kumimoji="1" lang="en-US" altLang="ja-JP" sz="9600" b="1" dirty="0">
                <a:effectLst>
                  <a:outerShdw blurRad="38100" dist="38100" dir="2700000" algn="tl">
                    <a:srgbClr val="000000">
                      <a:alpha val="43137"/>
                    </a:srgbClr>
                  </a:outerShdw>
                </a:effectLst>
              </a:rPr>
              <a:t>O R T F O L I O</a:t>
            </a:r>
            <a:endParaRPr kumimoji="1" lang="ja-JP" altLang="en-US" sz="9600" b="1" dirty="0">
              <a:effectLst>
                <a:outerShdw blurRad="38100" dist="38100" dir="2700000" algn="tl">
                  <a:srgbClr val="000000">
                    <a:alpha val="43137"/>
                  </a:srgbClr>
                </a:outerShdw>
              </a:effectLst>
            </a:endParaRPr>
          </a:p>
        </p:txBody>
      </p:sp>
      <p:sp>
        <p:nvSpPr>
          <p:cNvPr id="3" name="字幕 2">
            <a:extLst>
              <a:ext uri="{FF2B5EF4-FFF2-40B4-BE49-F238E27FC236}">
                <a16:creationId xmlns:a16="http://schemas.microsoft.com/office/drawing/2014/main" id="{064C3D15-C022-4BD2-834A-27D0B9AD2F1D}"/>
              </a:ext>
            </a:extLst>
          </p:cNvPr>
          <p:cNvSpPr>
            <a:spLocks noGrp="1"/>
          </p:cNvSpPr>
          <p:nvPr>
            <p:ph type="subTitle" idx="1"/>
          </p:nvPr>
        </p:nvSpPr>
        <p:spPr>
          <a:xfrm>
            <a:off x="3708145" y="3242327"/>
            <a:ext cx="4963887" cy="953632"/>
          </a:xfrm>
        </p:spPr>
        <p:txBody>
          <a:bodyPr/>
          <a:lstStyle/>
          <a:p>
            <a:r>
              <a:rPr kumimoji="1" lang="en-US" altLang="ja-JP" sz="2000" dirty="0"/>
              <a:t>ASO</a:t>
            </a:r>
            <a:r>
              <a:rPr kumimoji="1" lang="ja-JP" altLang="en-US" sz="2000" dirty="0"/>
              <a:t>ポップカルチャー専門学校</a:t>
            </a:r>
            <a:endParaRPr kumimoji="1" lang="en-US" altLang="ja-JP" sz="2000" dirty="0"/>
          </a:p>
          <a:p>
            <a:r>
              <a:rPr lang="ja-JP" altLang="en-US" sz="2000" dirty="0"/>
              <a:t>ゲーム・</a:t>
            </a:r>
            <a:r>
              <a:rPr lang="en-US" altLang="ja-JP" sz="2000" dirty="0"/>
              <a:t>CG</a:t>
            </a:r>
            <a:r>
              <a:rPr lang="ja-JP" altLang="en-US" sz="2000" dirty="0"/>
              <a:t>・アニメ専攻科　ゲーム専攻</a:t>
            </a:r>
            <a:endParaRPr lang="en-US" altLang="ja-JP" sz="2000" dirty="0"/>
          </a:p>
          <a:p>
            <a:endParaRPr kumimoji="1" lang="ja-JP" altLang="en-US" dirty="0"/>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EBBAC52-4C99-4AE2-BF8A-011873327242}"/>
              </a:ext>
            </a:extLst>
          </p:cNvPr>
          <p:cNvSpPr txBox="1"/>
          <p:nvPr/>
        </p:nvSpPr>
        <p:spPr>
          <a:xfrm>
            <a:off x="4929285" y="3990203"/>
            <a:ext cx="2333425" cy="523220"/>
          </a:xfrm>
          <a:prstGeom prst="rect">
            <a:avLst/>
          </a:prstGeom>
          <a:noFill/>
        </p:spPr>
        <p:txBody>
          <a:bodyPr wrap="square" rtlCol="0">
            <a:spAutoFit/>
          </a:bodyPr>
          <a:lstStyle/>
          <a:p>
            <a:r>
              <a:rPr kumimoji="1" lang="ja-JP" altLang="en-US" sz="2800" b="1" dirty="0"/>
              <a:t>プログラマー</a:t>
            </a:r>
          </a:p>
        </p:txBody>
      </p:sp>
      <p:sp>
        <p:nvSpPr>
          <p:cNvPr id="10" name="テキスト ボックス 9">
            <a:extLst>
              <a:ext uri="{FF2B5EF4-FFF2-40B4-BE49-F238E27FC236}">
                <a16:creationId xmlns:a16="http://schemas.microsoft.com/office/drawing/2014/main" id="{6F9D76BE-FA68-48CC-BBFE-57D471FBC02C}"/>
              </a:ext>
            </a:extLst>
          </p:cNvPr>
          <p:cNvSpPr txBox="1"/>
          <p:nvPr/>
        </p:nvSpPr>
        <p:spPr>
          <a:xfrm>
            <a:off x="3541453" y="4513423"/>
            <a:ext cx="5109091" cy="1569660"/>
          </a:xfrm>
          <a:prstGeom prst="rect">
            <a:avLst/>
          </a:prstGeom>
          <a:noFill/>
        </p:spPr>
        <p:txBody>
          <a:bodyPr wrap="none" rtlCol="0">
            <a:spAutoFit/>
          </a:bodyPr>
          <a:lstStyle/>
          <a:p>
            <a:r>
              <a:rPr kumimoji="1" lang="ja-JP" altLang="en-US" sz="9600" b="1" dirty="0"/>
              <a:t>秋山　裕</a:t>
            </a:r>
          </a:p>
        </p:txBody>
      </p:sp>
    </p:spTree>
    <p:extLst>
      <p:ext uri="{BB962C8B-B14F-4D97-AF65-F5344CB8AC3E}">
        <p14:creationId xmlns:p14="http://schemas.microsoft.com/office/powerpoint/2010/main" val="690847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64918" y="-65225"/>
            <a:ext cx="2262158"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１年次</a:t>
            </a:r>
          </a:p>
        </p:txBody>
      </p:sp>
      <p:pic>
        <p:nvPicPr>
          <p:cNvPr id="3" name="図 2">
            <a:extLst>
              <a:ext uri="{FF2B5EF4-FFF2-40B4-BE49-F238E27FC236}">
                <a16:creationId xmlns:a16="http://schemas.microsoft.com/office/drawing/2014/main" id="{8FC95620-7DAF-4644-AE07-3AB149A76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986" y="1037526"/>
            <a:ext cx="3002259" cy="2391474"/>
          </a:xfrm>
          <a:prstGeom prst="rect">
            <a:avLst/>
          </a:prstGeom>
        </p:spPr>
      </p:pic>
      <p:sp>
        <p:nvSpPr>
          <p:cNvPr id="20" name="テキスト ボックス 19">
            <a:extLst>
              <a:ext uri="{FF2B5EF4-FFF2-40B4-BE49-F238E27FC236}">
                <a16:creationId xmlns:a16="http://schemas.microsoft.com/office/drawing/2014/main" id="{BD264C35-F8CE-4CAF-BCB5-1109FD5236BF}"/>
              </a:ext>
            </a:extLst>
          </p:cNvPr>
          <p:cNvSpPr txBox="1"/>
          <p:nvPr/>
        </p:nvSpPr>
        <p:spPr>
          <a:xfrm>
            <a:off x="636722" y="3876094"/>
            <a:ext cx="4290788" cy="923330"/>
          </a:xfrm>
          <a:prstGeom prst="rect">
            <a:avLst/>
          </a:prstGeom>
          <a:noFill/>
        </p:spPr>
        <p:txBody>
          <a:bodyPr wrap="square" rtlCol="0">
            <a:spAutoFit/>
          </a:bodyPr>
          <a:lstStyle/>
          <a:p>
            <a:pPr algn="ctr"/>
            <a:r>
              <a:rPr lang="ja-JP" altLang="en-US" dirty="0"/>
              <a:t>スネークゲームです。</a:t>
            </a:r>
            <a:endParaRPr lang="en-US" altLang="ja-JP" dirty="0"/>
          </a:p>
          <a:p>
            <a:pPr algn="ctr"/>
            <a:r>
              <a:rPr lang="ja-JP" altLang="en-US" dirty="0"/>
              <a:t>配列を使ったマス目の塗りつぶしや</a:t>
            </a:r>
            <a:endParaRPr lang="en-US" altLang="ja-JP" dirty="0"/>
          </a:p>
          <a:p>
            <a:pPr algn="ctr"/>
            <a:r>
              <a:rPr kumimoji="1" lang="ja-JP" altLang="en-US" dirty="0"/>
              <a:t>当たり判定を頑張りました。</a:t>
            </a:r>
            <a:endParaRPr kumimoji="1" lang="en-US" altLang="ja-JP" dirty="0"/>
          </a:p>
        </p:txBody>
      </p:sp>
      <p:pic>
        <p:nvPicPr>
          <p:cNvPr id="9" name="図 8">
            <a:extLst>
              <a:ext uri="{FF2B5EF4-FFF2-40B4-BE49-F238E27FC236}">
                <a16:creationId xmlns:a16="http://schemas.microsoft.com/office/drawing/2014/main" id="{888C11EE-4719-4DCA-A80C-8EDB6D0AF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214" y="1069974"/>
            <a:ext cx="4397966" cy="2333819"/>
          </a:xfrm>
          <a:prstGeom prst="rect">
            <a:avLst/>
          </a:prstGeom>
          <a:ln w="28575">
            <a:solidFill>
              <a:schemeClr val="accent1">
                <a:lumMod val="75000"/>
              </a:schemeClr>
            </a:solidFill>
          </a:ln>
        </p:spPr>
      </p:pic>
      <p:sp>
        <p:nvSpPr>
          <p:cNvPr id="21" name="テキスト ボックス 20">
            <a:extLst>
              <a:ext uri="{FF2B5EF4-FFF2-40B4-BE49-F238E27FC236}">
                <a16:creationId xmlns:a16="http://schemas.microsoft.com/office/drawing/2014/main" id="{597694D4-C114-4943-BC3A-E96FABB1301F}"/>
              </a:ext>
            </a:extLst>
          </p:cNvPr>
          <p:cNvSpPr txBox="1"/>
          <p:nvPr/>
        </p:nvSpPr>
        <p:spPr>
          <a:xfrm>
            <a:off x="7119164" y="3876094"/>
            <a:ext cx="4290788" cy="1200329"/>
          </a:xfrm>
          <a:prstGeom prst="rect">
            <a:avLst/>
          </a:prstGeom>
          <a:noFill/>
        </p:spPr>
        <p:txBody>
          <a:bodyPr wrap="square" rtlCol="0">
            <a:spAutoFit/>
          </a:bodyPr>
          <a:lstStyle/>
          <a:p>
            <a:pPr algn="ctr"/>
            <a:r>
              <a:rPr lang="en-US" altLang="ja-JP" dirty="0"/>
              <a:t>15</a:t>
            </a:r>
            <a:r>
              <a:rPr lang="ja-JP" altLang="en-US" dirty="0"/>
              <a:t>パズルです。</a:t>
            </a:r>
            <a:endParaRPr lang="en-US" altLang="ja-JP" dirty="0"/>
          </a:p>
          <a:p>
            <a:pPr algn="ctr"/>
            <a:r>
              <a:rPr kumimoji="1" lang="ja-JP" altLang="en-US" dirty="0"/>
              <a:t>動的配列を使った</a:t>
            </a:r>
            <a:endParaRPr kumimoji="1" lang="en-US" altLang="ja-JP" dirty="0"/>
          </a:p>
          <a:p>
            <a:pPr algn="ctr"/>
            <a:r>
              <a:rPr lang="ja-JP" altLang="en-US" dirty="0"/>
              <a:t>手数のリプレイ機能を</a:t>
            </a:r>
            <a:endParaRPr lang="en-US" altLang="ja-JP" dirty="0"/>
          </a:p>
          <a:p>
            <a:pPr algn="ctr"/>
            <a:r>
              <a:rPr lang="ja-JP" altLang="en-US" dirty="0"/>
              <a:t>実装しています。</a:t>
            </a:r>
            <a:endParaRPr kumimoji="1" lang="en-US" altLang="ja-JP" dirty="0"/>
          </a:p>
        </p:txBody>
      </p:sp>
      <p:sp>
        <p:nvSpPr>
          <p:cNvPr id="17" name="正方形/長方形 16">
            <a:extLst>
              <a:ext uri="{FF2B5EF4-FFF2-40B4-BE49-F238E27FC236}">
                <a16:creationId xmlns:a16="http://schemas.microsoft.com/office/drawing/2014/main" id="{1A804E7C-7585-40E2-AC93-8EC81C156D7B}"/>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8" name="テキスト ボックス 17">
            <a:extLst>
              <a:ext uri="{FF2B5EF4-FFF2-40B4-BE49-F238E27FC236}">
                <a16:creationId xmlns:a16="http://schemas.microsoft.com/office/drawing/2014/main" id="{9849F759-94BC-42A7-B863-4747274B2A86}"/>
              </a:ext>
            </a:extLst>
          </p:cNvPr>
          <p:cNvSpPr txBox="1"/>
          <p:nvPr/>
        </p:nvSpPr>
        <p:spPr>
          <a:xfrm>
            <a:off x="1806969" y="5667205"/>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ACD58218-B52B-4172-805E-0C9C7C42618A}"/>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4999F872-6DB9-49FA-B2E2-614988CFB500}"/>
              </a:ext>
            </a:extLst>
          </p:cNvPr>
          <p:cNvSpPr/>
          <p:nvPr/>
        </p:nvSpPr>
        <p:spPr>
          <a:xfrm>
            <a:off x="9044053" y="5650518"/>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359EFCAF-3998-4067-8B4D-1E900457A3E9}"/>
              </a:ext>
            </a:extLst>
          </p:cNvPr>
          <p:cNvSpPr txBox="1"/>
          <p:nvPr/>
        </p:nvSpPr>
        <p:spPr>
          <a:xfrm>
            <a:off x="10322217" y="5658756"/>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2EAE4B01-C39E-46B0-9C66-39B060815201}"/>
              </a:ext>
            </a:extLst>
          </p:cNvPr>
          <p:cNvSpPr txBox="1"/>
          <p:nvPr/>
        </p:nvSpPr>
        <p:spPr>
          <a:xfrm>
            <a:off x="9044052" y="565051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1970662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870942" y="3876094"/>
            <a:ext cx="3814445" cy="923330"/>
          </a:xfrm>
          <a:prstGeom prst="rect">
            <a:avLst/>
          </a:prstGeom>
          <a:noFill/>
        </p:spPr>
        <p:txBody>
          <a:bodyPr wrap="square" rtlCol="0">
            <a:spAutoFit/>
          </a:bodyPr>
          <a:lstStyle/>
          <a:p>
            <a:pPr algn="ctr"/>
            <a:r>
              <a:rPr lang="ja-JP" altLang="en-US" dirty="0"/>
              <a:t>アソウルクエストです。</a:t>
            </a:r>
            <a:endParaRPr lang="en-US" altLang="ja-JP" dirty="0"/>
          </a:p>
          <a:p>
            <a:pPr algn="ctr"/>
            <a:r>
              <a:rPr kumimoji="1" lang="ja-JP" altLang="en-US" dirty="0"/>
              <a:t>マップチップを使って、</a:t>
            </a:r>
            <a:endParaRPr kumimoji="1" lang="en-US" altLang="ja-JP" dirty="0"/>
          </a:p>
          <a:p>
            <a:pPr algn="ctr"/>
            <a:r>
              <a:rPr kumimoji="1" lang="ja-JP" altLang="en-US" dirty="0"/>
              <a:t>当たり判定を取っています。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582506" y="3876094"/>
            <a:ext cx="3509425" cy="1200329"/>
          </a:xfrm>
          <a:prstGeom prst="rect">
            <a:avLst/>
          </a:prstGeom>
          <a:noFill/>
        </p:spPr>
        <p:txBody>
          <a:bodyPr wrap="square" rtlCol="0">
            <a:spAutoFit/>
          </a:bodyPr>
          <a:lstStyle/>
          <a:p>
            <a:pPr algn="ctr"/>
            <a:r>
              <a:rPr kumimoji="1" lang="en-US" altLang="ja-JP" dirty="0"/>
              <a:t>ASOROCKMAN</a:t>
            </a:r>
            <a:r>
              <a:rPr kumimoji="1" lang="ja-JP" altLang="en-US" dirty="0"/>
              <a:t>です。</a:t>
            </a:r>
            <a:endParaRPr kumimoji="1" lang="en-US" altLang="ja-JP" dirty="0"/>
          </a:p>
          <a:p>
            <a:pPr algn="ctr"/>
            <a:r>
              <a:rPr lang="ja-JP" altLang="en-US" dirty="0"/>
              <a:t>サイドスクロールゲームで、</a:t>
            </a:r>
            <a:endParaRPr lang="en-US" altLang="ja-JP" dirty="0"/>
          </a:p>
          <a:p>
            <a:pPr algn="ctr"/>
            <a:r>
              <a:rPr kumimoji="1" lang="ja-JP" altLang="en-US" dirty="0"/>
              <a:t>パーティクルに</a:t>
            </a:r>
            <a:endParaRPr kumimoji="1" lang="en-US" altLang="ja-JP" dirty="0"/>
          </a:p>
          <a:p>
            <a:pPr algn="ctr"/>
            <a:r>
              <a:rPr kumimoji="1" lang="ja-JP" altLang="en-US" dirty="0"/>
              <a:t>チャレンジしました。</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5102779"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pic>
        <p:nvPicPr>
          <p:cNvPr id="3" name="図 2">
            <a:extLst>
              <a:ext uri="{FF2B5EF4-FFF2-40B4-BE49-F238E27FC236}">
                <a16:creationId xmlns:a16="http://schemas.microsoft.com/office/drawing/2014/main" id="{9000EFB6-FCE5-4046-AE28-5958CAE50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604" y="1045765"/>
            <a:ext cx="3167303" cy="2383235"/>
          </a:xfrm>
          <a:prstGeom prst="rect">
            <a:avLst/>
          </a:prstGeom>
        </p:spPr>
      </p:pic>
      <p:sp>
        <p:nvSpPr>
          <p:cNvPr id="20" name="正方形/長方形 19">
            <a:extLst>
              <a:ext uri="{FF2B5EF4-FFF2-40B4-BE49-F238E27FC236}">
                <a16:creationId xmlns:a16="http://schemas.microsoft.com/office/drawing/2014/main" id="{22354268-6AD9-457E-98FF-E4068E1FBB33}"/>
              </a:ext>
            </a:extLst>
          </p:cNvPr>
          <p:cNvSpPr/>
          <p:nvPr/>
        </p:nvSpPr>
        <p:spPr>
          <a:xfrm>
            <a:off x="528805" y="5650727"/>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1" name="テキスト ボックス 20">
            <a:extLst>
              <a:ext uri="{FF2B5EF4-FFF2-40B4-BE49-F238E27FC236}">
                <a16:creationId xmlns:a16="http://schemas.microsoft.com/office/drawing/2014/main" id="{06B1418D-12F1-4610-A6C3-7E8002E35D41}"/>
              </a:ext>
            </a:extLst>
          </p:cNvPr>
          <p:cNvSpPr txBox="1"/>
          <p:nvPr/>
        </p:nvSpPr>
        <p:spPr>
          <a:xfrm>
            <a:off x="1806969" y="5658965"/>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4A50F20B-4FF9-4F5C-93C0-127D2F143BA7}"/>
              </a:ext>
            </a:extLst>
          </p:cNvPr>
          <p:cNvSpPr txBox="1"/>
          <p:nvPr/>
        </p:nvSpPr>
        <p:spPr>
          <a:xfrm>
            <a:off x="528804" y="5650726"/>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A12402DC-920F-4E5E-903C-24E6BFE8DA09}"/>
              </a:ext>
            </a:extLst>
          </p:cNvPr>
          <p:cNvSpPr/>
          <p:nvPr/>
        </p:nvSpPr>
        <p:spPr>
          <a:xfrm>
            <a:off x="9039980" y="5650727"/>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6C915C1B-BE0C-4C02-9564-05D93ED45307}"/>
              </a:ext>
            </a:extLst>
          </p:cNvPr>
          <p:cNvSpPr txBox="1"/>
          <p:nvPr/>
        </p:nvSpPr>
        <p:spPr>
          <a:xfrm>
            <a:off x="10318144" y="5658965"/>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136455D0-B65A-4533-9CE4-1E644CECF684}"/>
              </a:ext>
            </a:extLst>
          </p:cNvPr>
          <p:cNvSpPr txBox="1"/>
          <p:nvPr/>
        </p:nvSpPr>
        <p:spPr>
          <a:xfrm>
            <a:off x="9039979" y="5650726"/>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pic>
        <p:nvPicPr>
          <p:cNvPr id="10" name="図 9">
            <a:extLst>
              <a:ext uri="{FF2B5EF4-FFF2-40B4-BE49-F238E27FC236}">
                <a16:creationId xmlns:a16="http://schemas.microsoft.com/office/drawing/2014/main" id="{3FF70F58-911F-4567-B9B8-81D8CB40D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720" y="1045765"/>
            <a:ext cx="3551676" cy="2391473"/>
          </a:xfrm>
          <a:prstGeom prst="rect">
            <a:avLst/>
          </a:prstGeom>
        </p:spPr>
      </p:pic>
    </p:spTree>
    <p:extLst>
      <p:ext uri="{BB962C8B-B14F-4D97-AF65-F5344CB8AC3E}">
        <p14:creationId xmlns:p14="http://schemas.microsoft.com/office/powerpoint/2010/main" val="355704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40000"/>
              <a:lumOff val="60000"/>
              <a:alpha val="5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1"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２年次</a:t>
            </a:r>
          </a:p>
        </p:txBody>
      </p:sp>
      <p:sp>
        <p:nvSpPr>
          <p:cNvPr id="20" name="テキスト ボックス 19">
            <a:extLst>
              <a:ext uri="{FF2B5EF4-FFF2-40B4-BE49-F238E27FC236}">
                <a16:creationId xmlns:a16="http://schemas.microsoft.com/office/drawing/2014/main" id="{0ACD1443-1BB3-41D2-A8F1-4E217ABA3CBA}"/>
              </a:ext>
            </a:extLst>
          </p:cNvPr>
          <p:cNvSpPr txBox="1"/>
          <p:nvPr/>
        </p:nvSpPr>
        <p:spPr>
          <a:xfrm>
            <a:off x="7119164" y="3876094"/>
            <a:ext cx="4290788" cy="1200329"/>
          </a:xfrm>
          <a:prstGeom prst="rect">
            <a:avLst/>
          </a:prstGeom>
          <a:noFill/>
        </p:spPr>
        <p:txBody>
          <a:bodyPr wrap="square" rtlCol="0">
            <a:spAutoFit/>
          </a:bodyPr>
          <a:lstStyle/>
          <a:p>
            <a:pPr algn="ctr"/>
            <a:r>
              <a:rPr kumimoji="1" lang="ja-JP" altLang="en-US" dirty="0"/>
              <a:t>初めての</a:t>
            </a:r>
            <a:r>
              <a:rPr kumimoji="1" lang="en-US" altLang="ja-JP" dirty="0"/>
              <a:t>3D</a:t>
            </a:r>
            <a:r>
              <a:rPr kumimoji="1" lang="ja-JP" altLang="en-US" dirty="0"/>
              <a:t>ゲームで</a:t>
            </a:r>
            <a:endParaRPr kumimoji="1" lang="en-US" altLang="ja-JP" dirty="0"/>
          </a:p>
          <a:p>
            <a:pPr algn="ctr"/>
            <a:r>
              <a:rPr kumimoji="1" lang="ja-JP" altLang="en-US" dirty="0"/>
              <a:t>プレイヤーの向きを向くモデルと</a:t>
            </a:r>
            <a:endParaRPr kumimoji="1" lang="en-US" altLang="ja-JP" dirty="0"/>
          </a:p>
          <a:p>
            <a:pPr algn="ctr"/>
            <a:r>
              <a:rPr kumimoji="1" lang="ja-JP" altLang="en-US" dirty="0"/>
              <a:t>ビルボードやフォグを使って</a:t>
            </a:r>
            <a:endParaRPr kumimoji="1" lang="en-US" altLang="ja-JP" dirty="0"/>
          </a:p>
          <a:p>
            <a:pPr algn="ctr"/>
            <a:r>
              <a:rPr kumimoji="1" lang="ja-JP" altLang="en-US" dirty="0"/>
              <a:t>マップを作っています。</a:t>
            </a:r>
            <a:endParaRPr kumimoji="1" lang="en-US" altLang="ja-JP" dirty="0"/>
          </a:p>
        </p:txBody>
      </p:sp>
      <p:pic>
        <p:nvPicPr>
          <p:cNvPr id="3" name="図 2">
            <a:extLst>
              <a:ext uri="{FF2B5EF4-FFF2-40B4-BE49-F238E27FC236}">
                <a16:creationId xmlns:a16="http://schemas.microsoft.com/office/drawing/2014/main" id="{3B019C5F-0972-44BA-8DAC-1832FC7FF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5010" y="1037525"/>
            <a:ext cx="3772433" cy="2391474"/>
          </a:xfrm>
          <a:prstGeom prst="rect">
            <a:avLst/>
          </a:prstGeom>
        </p:spPr>
      </p:pic>
      <p:pic>
        <p:nvPicPr>
          <p:cNvPr id="9" name="図 8">
            <a:extLst>
              <a:ext uri="{FF2B5EF4-FFF2-40B4-BE49-F238E27FC236}">
                <a16:creationId xmlns:a16="http://schemas.microsoft.com/office/drawing/2014/main" id="{DA047914-AEDF-42E6-8C41-6E44DDD76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557" y="1037525"/>
            <a:ext cx="3535117" cy="2391475"/>
          </a:xfrm>
          <a:prstGeom prst="rect">
            <a:avLst/>
          </a:prstGeom>
        </p:spPr>
      </p:pic>
      <p:sp>
        <p:nvSpPr>
          <p:cNvPr id="21" name="テキスト ボックス 20">
            <a:extLst>
              <a:ext uri="{FF2B5EF4-FFF2-40B4-BE49-F238E27FC236}">
                <a16:creationId xmlns:a16="http://schemas.microsoft.com/office/drawing/2014/main" id="{BA8B0C72-5698-4F94-9F17-85D3CCFE95EB}"/>
              </a:ext>
            </a:extLst>
          </p:cNvPr>
          <p:cNvSpPr txBox="1"/>
          <p:nvPr/>
        </p:nvSpPr>
        <p:spPr>
          <a:xfrm>
            <a:off x="636721" y="3682520"/>
            <a:ext cx="4290788" cy="1569660"/>
          </a:xfrm>
          <a:prstGeom prst="rect">
            <a:avLst/>
          </a:prstGeom>
          <a:noFill/>
        </p:spPr>
        <p:txBody>
          <a:bodyPr wrap="square" rtlCol="0">
            <a:spAutoFit/>
          </a:bodyPr>
          <a:lstStyle/>
          <a:p>
            <a:pPr algn="ctr"/>
            <a:r>
              <a:rPr kumimoji="1" lang="ja-JP" altLang="en-US" sz="1600" dirty="0"/>
              <a:t>券売機決算です。</a:t>
            </a:r>
            <a:endParaRPr kumimoji="1" lang="en-US" altLang="ja-JP" sz="1600" dirty="0"/>
          </a:p>
          <a:p>
            <a:pPr algn="ctr"/>
            <a:r>
              <a:rPr lang="en-US" altLang="ja-JP" sz="1600" dirty="0"/>
              <a:t>2</a:t>
            </a:r>
            <a:r>
              <a:rPr lang="ja-JP" altLang="en-US" sz="1600" dirty="0"/>
              <a:t>年次最初の演習で</a:t>
            </a:r>
            <a:endParaRPr lang="en-US" altLang="ja-JP" sz="1600" dirty="0"/>
          </a:p>
          <a:p>
            <a:pPr algn="ctr"/>
            <a:r>
              <a:rPr kumimoji="1" lang="ja-JP" altLang="en-US" sz="1600" dirty="0"/>
              <a:t>決められた金額のお代に</a:t>
            </a:r>
            <a:endParaRPr kumimoji="1" lang="en-US" altLang="ja-JP" sz="1600" dirty="0"/>
          </a:p>
          <a:p>
            <a:pPr algn="ctr"/>
            <a:r>
              <a:rPr lang="ja-JP" altLang="en-US" sz="1600" dirty="0"/>
              <a:t>手持ちの金額から好きなだけ出し</a:t>
            </a:r>
            <a:endParaRPr lang="en-US" altLang="ja-JP" sz="1600" dirty="0"/>
          </a:p>
          <a:p>
            <a:pPr algn="ctr"/>
            <a:r>
              <a:rPr kumimoji="1" lang="ja-JP" altLang="en-US" sz="1600" dirty="0"/>
              <a:t>決済後、自分の手持ちに</a:t>
            </a:r>
            <a:endParaRPr kumimoji="1" lang="en-US" altLang="ja-JP" sz="1600" dirty="0"/>
          </a:p>
          <a:p>
            <a:pPr algn="ctr"/>
            <a:r>
              <a:rPr kumimoji="1" lang="ja-JP" altLang="en-US" sz="1600" dirty="0"/>
              <a:t>加算する</a:t>
            </a:r>
            <a:r>
              <a:rPr lang="ja-JP" altLang="en-US" sz="1600" dirty="0"/>
              <a:t>仕組みです。</a:t>
            </a:r>
            <a:endParaRPr kumimoji="1" lang="en-US" altLang="ja-JP" sz="1600" dirty="0"/>
          </a:p>
        </p:txBody>
      </p:sp>
      <p:sp>
        <p:nvSpPr>
          <p:cNvPr id="17" name="正方形/長方形 16">
            <a:extLst>
              <a:ext uri="{FF2B5EF4-FFF2-40B4-BE49-F238E27FC236}">
                <a16:creationId xmlns:a16="http://schemas.microsoft.com/office/drawing/2014/main" id="{AA4947B3-AF70-4B59-A705-12DA5321ED1E}"/>
              </a:ext>
            </a:extLst>
          </p:cNvPr>
          <p:cNvSpPr/>
          <p:nvPr/>
        </p:nvSpPr>
        <p:spPr>
          <a:xfrm>
            <a:off x="528805" y="5650728"/>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8" name="テキスト ボックス 17">
            <a:extLst>
              <a:ext uri="{FF2B5EF4-FFF2-40B4-BE49-F238E27FC236}">
                <a16:creationId xmlns:a16="http://schemas.microsoft.com/office/drawing/2014/main" id="{D2C61AFF-062F-4DF9-899E-52405C9BBC61}"/>
              </a:ext>
            </a:extLst>
          </p:cNvPr>
          <p:cNvSpPr txBox="1"/>
          <p:nvPr/>
        </p:nvSpPr>
        <p:spPr>
          <a:xfrm>
            <a:off x="1806969" y="5658966"/>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882B729C-CC8A-4C66-93A3-67D8BEAF8DAE}"/>
              </a:ext>
            </a:extLst>
          </p:cNvPr>
          <p:cNvSpPr txBox="1"/>
          <p:nvPr/>
        </p:nvSpPr>
        <p:spPr>
          <a:xfrm>
            <a:off x="528804" y="565072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9615CA1A-5848-4210-840D-D02A415CD9AD}"/>
              </a:ext>
            </a:extLst>
          </p:cNvPr>
          <p:cNvSpPr/>
          <p:nvPr/>
        </p:nvSpPr>
        <p:spPr>
          <a:xfrm>
            <a:off x="9037764" y="5650728"/>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0F31E60A-A777-4916-93A3-FA3DEC082F63}"/>
              </a:ext>
            </a:extLst>
          </p:cNvPr>
          <p:cNvSpPr txBox="1"/>
          <p:nvPr/>
        </p:nvSpPr>
        <p:spPr>
          <a:xfrm>
            <a:off x="10315928" y="5658966"/>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0F643908-1B39-44F1-9384-FBD0B0AAEEED}"/>
              </a:ext>
            </a:extLst>
          </p:cNvPr>
          <p:cNvSpPr txBox="1"/>
          <p:nvPr/>
        </p:nvSpPr>
        <p:spPr>
          <a:xfrm>
            <a:off x="9037763" y="565072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368258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1"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２年次</a:t>
            </a:r>
          </a:p>
        </p:txBody>
      </p:sp>
      <p:pic>
        <p:nvPicPr>
          <p:cNvPr id="3" name="図 2">
            <a:extLst>
              <a:ext uri="{FF2B5EF4-FFF2-40B4-BE49-F238E27FC236}">
                <a16:creationId xmlns:a16="http://schemas.microsoft.com/office/drawing/2014/main" id="{6790BF00-5FCA-4468-8631-67D3CE5C2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114" y="1052670"/>
            <a:ext cx="3512004" cy="2376330"/>
          </a:xfrm>
          <a:prstGeom prst="rect">
            <a:avLst/>
          </a:prstGeom>
        </p:spPr>
      </p:pic>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200329"/>
          </a:xfrm>
          <a:prstGeom prst="rect">
            <a:avLst/>
          </a:prstGeom>
          <a:noFill/>
        </p:spPr>
        <p:txBody>
          <a:bodyPr wrap="square" rtlCol="0">
            <a:spAutoFit/>
          </a:bodyPr>
          <a:lstStyle/>
          <a:p>
            <a:pPr algn="ctr"/>
            <a:r>
              <a:rPr kumimoji="1" lang="ja-JP" altLang="en-US" dirty="0"/>
              <a:t>メルヘンメイズです。</a:t>
            </a:r>
            <a:endParaRPr kumimoji="1" lang="en-US" altLang="ja-JP" dirty="0"/>
          </a:p>
          <a:p>
            <a:pPr algn="ctr"/>
            <a:r>
              <a:rPr lang="ja-JP" altLang="en-US" dirty="0"/>
              <a:t>カメラ視点が固定された状態で</a:t>
            </a:r>
            <a:endParaRPr lang="en-US" altLang="ja-JP" dirty="0"/>
          </a:p>
          <a:p>
            <a:pPr algn="ctr"/>
            <a:r>
              <a:rPr kumimoji="1" lang="ja-JP" altLang="en-US" dirty="0"/>
              <a:t>ゲームが進行する</a:t>
            </a:r>
            <a:r>
              <a:rPr kumimoji="1" lang="en-US" altLang="ja-JP" dirty="0"/>
              <a:t>3D</a:t>
            </a:r>
            <a:r>
              <a:rPr kumimoji="1" lang="ja-JP" altLang="en-US" dirty="0"/>
              <a:t>アクション</a:t>
            </a:r>
            <a:endParaRPr kumimoji="1" lang="en-US" altLang="ja-JP" dirty="0"/>
          </a:p>
          <a:p>
            <a:pPr algn="ctr"/>
            <a:r>
              <a:rPr lang="ja-JP" altLang="en-US" dirty="0"/>
              <a:t>ゲームです。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923330"/>
          </a:xfrm>
          <a:prstGeom prst="rect">
            <a:avLst/>
          </a:prstGeom>
          <a:noFill/>
        </p:spPr>
        <p:txBody>
          <a:bodyPr wrap="square" rtlCol="0">
            <a:spAutoFit/>
          </a:bodyPr>
          <a:lstStyle/>
          <a:p>
            <a:pPr algn="ctr"/>
            <a:r>
              <a:rPr lang="ja-JP" altLang="en-US" dirty="0"/>
              <a:t>マトリクス回転を</a:t>
            </a:r>
            <a:endParaRPr lang="en-US" altLang="ja-JP" dirty="0"/>
          </a:p>
          <a:p>
            <a:pPr algn="ctr"/>
            <a:r>
              <a:rPr lang="ja-JP" altLang="en-US" dirty="0"/>
              <a:t>利用したモデル回転と</a:t>
            </a:r>
            <a:endParaRPr lang="en-US" altLang="ja-JP" dirty="0"/>
          </a:p>
          <a:p>
            <a:pPr algn="ctr"/>
            <a:r>
              <a:rPr lang="ja-JP" altLang="en-US" dirty="0"/>
              <a:t>子モデルの回転継承サンプルです。</a:t>
            </a:r>
            <a:endParaRPr kumimoji="1" lang="en-US" altLang="ja-JP" dirty="0"/>
          </a:p>
        </p:txBody>
      </p:sp>
      <p:pic>
        <p:nvPicPr>
          <p:cNvPr id="5" name="図 4">
            <a:extLst>
              <a:ext uri="{FF2B5EF4-FFF2-40B4-BE49-F238E27FC236}">
                <a16:creationId xmlns:a16="http://schemas.microsoft.com/office/drawing/2014/main" id="{AC0549BC-1C69-42E2-AA65-D6629C1FE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6744" y="1205271"/>
            <a:ext cx="2146756" cy="2055984"/>
          </a:xfrm>
          <a:prstGeom prst="rect">
            <a:avLst/>
          </a:prstGeom>
          <a:ln w="38100">
            <a:solidFill>
              <a:schemeClr val="tx1"/>
            </a:solidFill>
          </a:ln>
        </p:spPr>
      </p:pic>
      <p:pic>
        <p:nvPicPr>
          <p:cNvPr id="10" name="図 9">
            <a:extLst>
              <a:ext uri="{FF2B5EF4-FFF2-40B4-BE49-F238E27FC236}">
                <a16:creationId xmlns:a16="http://schemas.microsoft.com/office/drawing/2014/main" id="{872D4C07-CD42-41F0-B605-8993FE4CEA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8995" y="1450251"/>
            <a:ext cx="1765864" cy="1433466"/>
          </a:xfrm>
          <a:prstGeom prst="rect">
            <a:avLst/>
          </a:prstGeom>
          <a:ln w="38100">
            <a:solidFill>
              <a:schemeClr val="tx1"/>
            </a:solidFill>
          </a:ln>
        </p:spPr>
      </p:pic>
      <p:sp>
        <p:nvSpPr>
          <p:cNvPr id="17" name="正方形/長方形 16">
            <a:extLst>
              <a:ext uri="{FF2B5EF4-FFF2-40B4-BE49-F238E27FC236}">
                <a16:creationId xmlns:a16="http://schemas.microsoft.com/office/drawing/2014/main" id="{B0874A29-AE61-457B-9C39-3B0928C9C6CD}"/>
              </a:ext>
            </a:extLst>
          </p:cNvPr>
          <p:cNvSpPr/>
          <p:nvPr/>
        </p:nvSpPr>
        <p:spPr>
          <a:xfrm>
            <a:off x="9044053" y="5650728"/>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0" name="テキスト ボックス 19">
            <a:extLst>
              <a:ext uri="{FF2B5EF4-FFF2-40B4-BE49-F238E27FC236}">
                <a16:creationId xmlns:a16="http://schemas.microsoft.com/office/drawing/2014/main" id="{B3121D6F-E4F7-4DE2-B34F-2322986BFB95}"/>
              </a:ext>
            </a:extLst>
          </p:cNvPr>
          <p:cNvSpPr txBox="1"/>
          <p:nvPr/>
        </p:nvSpPr>
        <p:spPr>
          <a:xfrm>
            <a:off x="10322217" y="5658966"/>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C8E83685-5177-4F52-8426-71F8BF5EC286}"/>
              </a:ext>
            </a:extLst>
          </p:cNvPr>
          <p:cNvSpPr txBox="1"/>
          <p:nvPr/>
        </p:nvSpPr>
        <p:spPr>
          <a:xfrm>
            <a:off x="9044052" y="565072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3944D237-0AF4-4DDD-8CAA-B95EF3BCD80E}"/>
              </a:ext>
            </a:extLst>
          </p:cNvPr>
          <p:cNvSpPr/>
          <p:nvPr/>
        </p:nvSpPr>
        <p:spPr>
          <a:xfrm>
            <a:off x="528805" y="5654621"/>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50FEA17A-8A9A-482D-B039-BAE6D2E6C362}"/>
              </a:ext>
            </a:extLst>
          </p:cNvPr>
          <p:cNvSpPr txBox="1"/>
          <p:nvPr/>
        </p:nvSpPr>
        <p:spPr>
          <a:xfrm>
            <a:off x="1806969" y="566285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B767864B-469D-492D-9E48-D9072C87BD66}"/>
              </a:ext>
            </a:extLst>
          </p:cNvPr>
          <p:cNvSpPr txBox="1"/>
          <p:nvPr/>
        </p:nvSpPr>
        <p:spPr>
          <a:xfrm>
            <a:off x="528804" y="5654620"/>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353492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1"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２年次</a:t>
            </a:r>
          </a:p>
        </p:txBody>
      </p:sp>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477328"/>
          </a:xfrm>
          <a:prstGeom prst="rect">
            <a:avLst/>
          </a:prstGeom>
          <a:noFill/>
        </p:spPr>
        <p:txBody>
          <a:bodyPr wrap="square" rtlCol="0">
            <a:spAutoFit/>
          </a:bodyPr>
          <a:lstStyle/>
          <a:p>
            <a:pPr algn="ctr"/>
            <a:r>
              <a:rPr lang="en-US" altLang="ja-JP" dirty="0"/>
              <a:t>Unity</a:t>
            </a:r>
            <a:r>
              <a:rPr lang="ja-JP" altLang="en-US" dirty="0"/>
              <a:t>制作課題で作った</a:t>
            </a:r>
            <a:endParaRPr lang="en-US" altLang="ja-JP" dirty="0"/>
          </a:p>
          <a:p>
            <a:pPr algn="ctr"/>
            <a:r>
              <a:rPr kumimoji="1" lang="en-US" altLang="ja-JP" dirty="0"/>
              <a:t>2D</a:t>
            </a:r>
            <a:r>
              <a:rPr kumimoji="1" lang="ja-JP" altLang="en-US" dirty="0"/>
              <a:t>シューティングゲームです。</a:t>
            </a:r>
            <a:endParaRPr kumimoji="1" lang="en-US" altLang="ja-JP" dirty="0"/>
          </a:p>
          <a:p>
            <a:pPr algn="ctr"/>
            <a:r>
              <a:rPr lang="ja-JP" altLang="en-US" dirty="0"/>
              <a:t>処理は簡単で、自機の左右移動</a:t>
            </a:r>
            <a:endParaRPr lang="en-US" altLang="ja-JP" dirty="0"/>
          </a:p>
          <a:p>
            <a:pPr algn="ctr"/>
            <a:r>
              <a:rPr kumimoji="1" lang="ja-JP" altLang="en-US" dirty="0"/>
              <a:t>弾の発射、岩の自動生成</a:t>
            </a:r>
            <a:endParaRPr kumimoji="1" lang="en-US" altLang="ja-JP" dirty="0"/>
          </a:p>
          <a:p>
            <a:pPr algn="ctr"/>
            <a:r>
              <a:rPr lang="ja-JP" altLang="en-US" dirty="0"/>
              <a:t>スコアの加算処理を実装しています。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1569660"/>
          </a:xfrm>
          <a:prstGeom prst="rect">
            <a:avLst/>
          </a:prstGeom>
          <a:noFill/>
        </p:spPr>
        <p:txBody>
          <a:bodyPr wrap="square" rtlCol="0">
            <a:spAutoFit/>
          </a:bodyPr>
          <a:lstStyle/>
          <a:p>
            <a:pPr algn="ctr"/>
            <a:r>
              <a:rPr lang="en-US" altLang="ja-JP" sz="1600" dirty="0"/>
              <a:t>Unity</a:t>
            </a:r>
            <a:r>
              <a:rPr lang="ja-JP" altLang="en-US" sz="1600" dirty="0"/>
              <a:t>授業制作で作った</a:t>
            </a:r>
            <a:endParaRPr lang="en-US" altLang="ja-JP" sz="1600" dirty="0"/>
          </a:p>
          <a:p>
            <a:pPr algn="ctr"/>
            <a:r>
              <a:rPr kumimoji="1" lang="ja-JP" altLang="en-US" sz="1600" dirty="0"/>
              <a:t>きゃんでぃー</a:t>
            </a:r>
            <a:r>
              <a:rPr kumimoji="1" lang="ja-JP" altLang="en-US" sz="1600" dirty="0" err="1"/>
              <a:t>ど</a:t>
            </a:r>
            <a:r>
              <a:rPr kumimoji="1" lang="ja-JP" altLang="en-US" sz="1600" dirty="0"/>
              <a:t>ー</a:t>
            </a:r>
            <a:r>
              <a:rPr kumimoji="1" lang="ja-JP" altLang="en-US" sz="1600" dirty="0" err="1"/>
              <a:t>ざ</a:t>
            </a:r>
            <a:r>
              <a:rPr kumimoji="1" lang="ja-JP" altLang="en-US" sz="1600" dirty="0"/>
              <a:t>ーです。</a:t>
            </a:r>
            <a:endParaRPr kumimoji="1" lang="en-US" altLang="ja-JP" sz="1600" dirty="0"/>
          </a:p>
          <a:p>
            <a:pPr algn="ctr"/>
            <a:r>
              <a:rPr lang="ja-JP" altLang="en-US" sz="1600" dirty="0"/>
              <a:t>プレイヤーは画面クリックで</a:t>
            </a:r>
            <a:endParaRPr lang="en-US" altLang="ja-JP" sz="1600" dirty="0"/>
          </a:p>
          <a:p>
            <a:pPr algn="ctr"/>
            <a:r>
              <a:rPr kumimoji="1" lang="ja-JP" altLang="en-US" sz="1600" dirty="0"/>
              <a:t>キャンディーを撃つことができ</a:t>
            </a:r>
            <a:endParaRPr kumimoji="1" lang="en-US" altLang="ja-JP" sz="1600" dirty="0"/>
          </a:p>
          <a:p>
            <a:pPr algn="ctr"/>
            <a:r>
              <a:rPr lang="ja-JP" altLang="en-US" sz="1600" dirty="0"/>
              <a:t>下の穴にキャンディーを</a:t>
            </a:r>
            <a:r>
              <a:rPr kumimoji="1" lang="ja-JP" altLang="en-US" sz="1600" dirty="0"/>
              <a:t>落とすことでスコアが加算されます。</a:t>
            </a:r>
            <a:endParaRPr kumimoji="1" lang="en-US" altLang="ja-JP" sz="1600" dirty="0"/>
          </a:p>
        </p:txBody>
      </p:sp>
      <p:pic>
        <p:nvPicPr>
          <p:cNvPr id="9" name="図 8">
            <a:extLst>
              <a:ext uri="{FF2B5EF4-FFF2-40B4-BE49-F238E27FC236}">
                <a16:creationId xmlns:a16="http://schemas.microsoft.com/office/drawing/2014/main" id="{6CC82D17-4F1E-4F70-82FD-6AAF1169F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391" y="1037525"/>
            <a:ext cx="3335449" cy="2391474"/>
          </a:xfrm>
          <a:prstGeom prst="rect">
            <a:avLst/>
          </a:prstGeom>
        </p:spPr>
      </p:pic>
      <p:pic>
        <p:nvPicPr>
          <p:cNvPr id="12" name="図 11">
            <a:extLst>
              <a:ext uri="{FF2B5EF4-FFF2-40B4-BE49-F238E27FC236}">
                <a16:creationId xmlns:a16="http://schemas.microsoft.com/office/drawing/2014/main" id="{AC77B02C-88F7-4486-AE2B-1CB24F2B8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3166" y="1037525"/>
            <a:ext cx="3444443" cy="2391474"/>
          </a:xfrm>
          <a:prstGeom prst="rect">
            <a:avLst/>
          </a:prstGeom>
        </p:spPr>
      </p:pic>
      <p:sp>
        <p:nvSpPr>
          <p:cNvPr id="17" name="正方形/長方形 16">
            <a:extLst>
              <a:ext uri="{FF2B5EF4-FFF2-40B4-BE49-F238E27FC236}">
                <a16:creationId xmlns:a16="http://schemas.microsoft.com/office/drawing/2014/main" id="{D0AA96BA-E0A5-4DB2-9FAD-262AE15D2E5C}"/>
              </a:ext>
            </a:extLst>
          </p:cNvPr>
          <p:cNvSpPr/>
          <p:nvPr/>
        </p:nvSpPr>
        <p:spPr>
          <a:xfrm>
            <a:off x="9036656" y="5648333"/>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0" name="テキスト ボックス 19">
            <a:extLst>
              <a:ext uri="{FF2B5EF4-FFF2-40B4-BE49-F238E27FC236}">
                <a16:creationId xmlns:a16="http://schemas.microsoft.com/office/drawing/2014/main" id="{EEAABEF3-4EEA-445E-8B6C-A89FB6530EAF}"/>
              </a:ext>
            </a:extLst>
          </p:cNvPr>
          <p:cNvSpPr txBox="1"/>
          <p:nvPr/>
        </p:nvSpPr>
        <p:spPr>
          <a:xfrm>
            <a:off x="10314820" y="5656571"/>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ja-JP" altLang="en-US" sz="1200" dirty="0">
              <a:latin typeface="HGPｺﾞｼｯｸE" panose="020B0900000000000000" pitchFamily="50" charset="-128"/>
              <a:ea typeface="HGPｺﾞｼｯｸE" panose="020B0900000000000000" pitchFamily="50" charset="-128"/>
            </a:endParaRPr>
          </a:p>
        </p:txBody>
      </p:sp>
      <p:sp>
        <p:nvSpPr>
          <p:cNvPr id="22" name="テキスト ボックス 21">
            <a:extLst>
              <a:ext uri="{FF2B5EF4-FFF2-40B4-BE49-F238E27FC236}">
                <a16:creationId xmlns:a16="http://schemas.microsoft.com/office/drawing/2014/main" id="{7282EF5B-CA17-4336-8931-9124CC59EB9D}"/>
              </a:ext>
            </a:extLst>
          </p:cNvPr>
          <p:cNvSpPr txBox="1"/>
          <p:nvPr/>
        </p:nvSpPr>
        <p:spPr>
          <a:xfrm>
            <a:off x="9036655" y="5648332"/>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1536066B-8BF0-44B6-A358-F9BD4FE28EC2}"/>
              </a:ext>
            </a:extLst>
          </p:cNvPr>
          <p:cNvSpPr/>
          <p:nvPr/>
        </p:nvSpPr>
        <p:spPr>
          <a:xfrm>
            <a:off x="528805" y="5650727"/>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A8552E10-73ED-46DF-B5B4-F969C6F722B5}"/>
              </a:ext>
            </a:extLst>
          </p:cNvPr>
          <p:cNvSpPr txBox="1"/>
          <p:nvPr/>
        </p:nvSpPr>
        <p:spPr>
          <a:xfrm>
            <a:off x="1806969" y="5658965"/>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en-US" altLang="ja-JP" sz="1200" dirty="0">
              <a:latin typeface="HGPｺﾞｼｯｸE" panose="020B0900000000000000" pitchFamily="50" charset="-128"/>
              <a:ea typeface="HGPｺﾞｼｯｸE" panose="020B0900000000000000" pitchFamily="50" charset="-128"/>
            </a:endParaRPr>
          </a:p>
        </p:txBody>
      </p:sp>
      <p:sp>
        <p:nvSpPr>
          <p:cNvPr id="25" name="テキスト ボックス 24">
            <a:extLst>
              <a:ext uri="{FF2B5EF4-FFF2-40B4-BE49-F238E27FC236}">
                <a16:creationId xmlns:a16="http://schemas.microsoft.com/office/drawing/2014/main" id="{4AD61C7C-9765-4E07-990B-FFAFB4E3A846}"/>
              </a:ext>
            </a:extLst>
          </p:cNvPr>
          <p:cNvSpPr txBox="1"/>
          <p:nvPr/>
        </p:nvSpPr>
        <p:spPr>
          <a:xfrm>
            <a:off x="528804" y="5650726"/>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1405021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0" y="-65225"/>
            <a:ext cx="2281395"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３年次</a:t>
            </a:r>
          </a:p>
        </p:txBody>
      </p:sp>
      <p:pic>
        <p:nvPicPr>
          <p:cNvPr id="3" name="図 2">
            <a:extLst>
              <a:ext uri="{FF2B5EF4-FFF2-40B4-BE49-F238E27FC236}">
                <a16:creationId xmlns:a16="http://schemas.microsoft.com/office/drawing/2014/main" id="{51ED1C54-90ED-4746-86B1-EFC28A39C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969" y="1029957"/>
            <a:ext cx="1780379" cy="2399043"/>
          </a:xfrm>
          <a:prstGeom prst="rect">
            <a:avLst/>
          </a:prstGeom>
        </p:spPr>
      </p:pic>
      <p:sp>
        <p:nvSpPr>
          <p:cNvPr id="20" name="テキスト ボックス 19">
            <a:extLst>
              <a:ext uri="{FF2B5EF4-FFF2-40B4-BE49-F238E27FC236}">
                <a16:creationId xmlns:a16="http://schemas.microsoft.com/office/drawing/2014/main" id="{93962BCA-F998-4737-85EB-D565DD99DDA7}"/>
              </a:ext>
            </a:extLst>
          </p:cNvPr>
          <p:cNvSpPr txBox="1"/>
          <p:nvPr/>
        </p:nvSpPr>
        <p:spPr>
          <a:xfrm>
            <a:off x="636722" y="3876094"/>
            <a:ext cx="4290788" cy="1200329"/>
          </a:xfrm>
          <a:prstGeom prst="rect">
            <a:avLst/>
          </a:prstGeom>
          <a:noFill/>
        </p:spPr>
        <p:txBody>
          <a:bodyPr wrap="square" rtlCol="0">
            <a:spAutoFit/>
          </a:bodyPr>
          <a:lstStyle/>
          <a:p>
            <a:pPr algn="ctr"/>
            <a:r>
              <a:rPr lang="ja-JP" altLang="en-US" dirty="0"/>
              <a:t>テトリスです。</a:t>
            </a:r>
            <a:endParaRPr lang="en-US" altLang="ja-JP" dirty="0"/>
          </a:p>
          <a:p>
            <a:pPr algn="ctr"/>
            <a:r>
              <a:rPr kumimoji="1" lang="ja-JP" altLang="en-US" dirty="0"/>
              <a:t>上からランダムな順番で落ちてくる</a:t>
            </a:r>
            <a:endParaRPr kumimoji="1" lang="en-US" altLang="ja-JP" dirty="0"/>
          </a:p>
          <a:p>
            <a:pPr algn="ctr"/>
            <a:r>
              <a:rPr lang="ja-JP" altLang="en-US" dirty="0"/>
              <a:t>ミノを並べて横一列が揃ったら</a:t>
            </a:r>
            <a:endParaRPr lang="en-US" altLang="ja-JP" dirty="0"/>
          </a:p>
          <a:p>
            <a:pPr algn="ctr"/>
            <a:r>
              <a:rPr kumimoji="1" lang="ja-JP" altLang="en-US" dirty="0"/>
              <a:t>消えるという一般的なものです。</a:t>
            </a:r>
            <a:endParaRPr kumimoji="1" lang="en-US" altLang="ja-JP" dirty="0"/>
          </a:p>
        </p:txBody>
      </p:sp>
      <p:pic>
        <p:nvPicPr>
          <p:cNvPr id="10" name="図 9">
            <a:extLst>
              <a:ext uri="{FF2B5EF4-FFF2-40B4-BE49-F238E27FC236}">
                <a16:creationId xmlns:a16="http://schemas.microsoft.com/office/drawing/2014/main" id="{83159ABB-3C1A-4A4A-998D-75A51C864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976" y="1029958"/>
            <a:ext cx="3691164" cy="2407282"/>
          </a:xfrm>
          <a:prstGeom prst="rect">
            <a:avLst/>
          </a:prstGeom>
        </p:spPr>
      </p:pic>
      <p:sp>
        <p:nvSpPr>
          <p:cNvPr id="21" name="テキスト ボックス 20">
            <a:extLst>
              <a:ext uri="{FF2B5EF4-FFF2-40B4-BE49-F238E27FC236}">
                <a16:creationId xmlns:a16="http://schemas.microsoft.com/office/drawing/2014/main" id="{8A5A1A4C-B0C6-44E7-B10C-44BB88493D9D}"/>
              </a:ext>
            </a:extLst>
          </p:cNvPr>
          <p:cNvSpPr txBox="1"/>
          <p:nvPr/>
        </p:nvSpPr>
        <p:spPr>
          <a:xfrm>
            <a:off x="7119165" y="3876094"/>
            <a:ext cx="4290788" cy="1200329"/>
          </a:xfrm>
          <a:prstGeom prst="rect">
            <a:avLst/>
          </a:prstGeom>
          <a:noFill/>
        </p:spPr>
        <p:txBody>
          <a:bodyPr wrap="square" rtlCol="0">
            <a:spAutoFit/>
          </a:bodyPr>
          <a:lstStyle/>
          <a:p>
            <a:pPr algn="ctr"/>
            <a:r>
              <a:rPr lang="ja-JP" altLang="en-US" dirty="0"/>
              <a:t>倉庫番です。</a:t>
            </a:r>
            <a:endParaRPr lang="en-US" altLang="ja-JP" dirty="0"/>
          </a:p>
          <a:p>
            <a:pPr algn="ctr"/>
            <a:r>
              <a:rPr kumimoji="1" lang="ja-JP" altLang="en-US" dirty="0"/>
              <a:t>プレイヤー</a:t>
            </a:r>
            <a:r>
              <a:rPr lang="ja-JP" altLang="en-US" dirty="0"/>
              <a:t>が</a:t>
            </a:r>
            <a:r>
              <a:rPr kumimoji="1" lang="ja-JP" altLang="en-US" dirty="0"/>
              <a:t>マス目を移動し</a:t>
            </a:r>
            <a:endParaRPr kumimoji="1" lang="en-US" altLang="ja-JP" dirty="0"/>
          </a:p>
          <a:p>
            <a:pPr algn="ctr"/>
            <a:r>
              <a:rPr lang="ja-JP" altLang="en-US" dirty="0"/>
              <a:t>荷物を目標地点にすべて運んだら</a:t>
            </a:r>
            <a:endParaRPr lang="en-US" altLang="ja-JP" dirty="0"/>
          </a:p>
          <a:p>
            <a:pPr algn="ctr"/>
            <a:r>
              <a:rPr lang="ja-JP" altLang="en-US" dirty="0"/>
              <a:t>クリアというものです。</a:t>
            </a:r>
            <a:endParaRPr lang="en-US" altLang="ja-JP" dirty="0"/>
          </a:p>
        </p:txBody>
      </p:sp>
      <p:sp>
        <p:nvSpPr>
          <p:cNvPr id="17" name="正方形/長方形 16">
            <a:extLst>
              <a:ext uri="{FF2B5EF4-FFF2-40B4-BE49-F238E27FC236}">
                <a16:creationId xmlns:a16="http://schemas.microsoft.com/office/drawing/2014/main" id="{2DC3044E-5990-4D2C-8D75-78CB3276CC23}"/>
              </a:ext>
            </a:extLst>
          </p:cNvPr>
          <p:cNvSpPr/>
          <p:nvPr/>
        </p:nvSpPr>
        <p:spPr>
          <a:xfrm>
            <a:off x="9044053" y="5646382"/>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8" name="テキスト ボックス 17">
            <a:extLst>
              <a:ext uri="{FF2B5EF4-FFF2-40B4-BE49-F238E27FC236}">
                <a16:creationId xmlns:a16="http://schemas.microsoft.com/office/drawing/2014/main" id="{BD9AF293-F6C0-415A-B714-D8B04F7593A5}"/>
              </a:ext>
            </a:extLst>
          </p:cNvPr>
          <p:cNvSpPr txBox="1"/>
          <p:nvPr/>
        </p:nvSpPr>
        <p:spPr>
          <a:xfrm>
            <a:off x="10322217" y="5654620"/>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6F6DA5C5-92E3-4013-82ED-1382AAA795BE}"/>
              </a:ext>
            </a:extLst>
          </p:cNvPr>
          <p:cNvSpPr txBox="1"/>
          <p:nvPr/>
        </p:nvSpPr>
        <p:spPr>
          <a:xfrm>
            <a:off x="9044052" y="5646381"/>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7EE2747B-B157-446A-90CA-A8A44B844327}"/>
              </a:ext>
            </a:extLst>
          </p:cNvPr>
          <p:cNvSpPr/>
          <p:nvPr/>
        </p:nvSpPr>
        <p:spPr>
          <a:xfrm>
            <a:off x="528805" y="5654621"/>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915C1B1B-87A2-4097-9324-3A4DD3DB2512}"/>
              </a:ext>
            </a:extLst>
          </p:cNvPr>
          <p:cNvSpPr txBox="1"/>
          <p:nvPr/>
        </p:nvSpPr>
        <p:spPr>
          <a:xfrm>
            <a:off x="1806969" y="566285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0FFF7080-EA49-4F90-B339-FBD1C252595B}"/>
              </a:ext>
            </a:extLst>
          </p:cNvPr>
          <p:cNvSpPr txBox="1"/>
          <p:nvPr/>
        </p:nvSpPr>
        <p:spPr>
          <a:xfrm>
            <a:off x="528804" y="5654620"/>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3313473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9"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chemeClr val="tx1"/>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836308" y="3865988"/>
            <a:ext cx="4108817" cy="923330"/>
          </a:xfrm>
          <a:prstGeom prst="rect">
            <a:avLst/>
          </a:prstGeom>
          <a:noFill/>
        </p:spPr>
        <p:txBody>
          <a:bodyPr wrap="none" rtlCol="0">
            <a:spAutoFit/>
          </a:bodyPr>
          <a:lstStyle/>
          <a:p>
            <a:pPr algn="ctr"/>
            <a:r>
              <a:rPr lang="en-US" altLang="ja-JP" dirty="0"/>
              <a:t>3D</a:t>
            </a:r>
            <a:r>
              <a:rPr lang="ja-JP" altLang="en-US" dirty="0"/>
              <a:t>シューティングです。</a:t>
            </a:r>
            <a:endParaRPr lang="en-US" altLang="ja-JP" dirty="0"/>
          </a:p>
          <a:p>
            <a:pPr algn="ctr"/>
            <a:r>
              <a:rPr kumimoji="1" lang="ja-JP" altLang="en-US" dirty="0"/>
              <a:t>クォータニオンを用いたモデル制御に</a:t>
            </a:r>
            <a:endParaRPr kumimoji="1" lang="en-US" altLang="ja-JP" dirty="0"/>
          </a:p>
          <a:p>
            <a:pPr algn="ctr"/>
            <a:r>
              <a:rPr lang="ja-JP" altLang="en-US" dirty="0"/>
              <a:t>力を入れています。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513643" y="3845776"/>
            <a:ext cx="3647152" cy="1200329"/>
          </a:xfrm>
          <a:prstGeom prst="rect">
            <a:avLst/>
          </a:prstGeom>
          <a:noFill/>
        </p:spPr>
        <p:txBody>
          <a:bodyPr wrap="none" rtlCol="0">
            <a:spAutoFit/>
          </a:bodyPr>
          <a:lstStyle/>
          <a:p>
            <a:pPr algn="ctr"/>
            <a:r>
              <a:rPr kumimoji="1" lang="en-US" altLang="ja-JP" dirty="0"/>
              <a:t>3D</a:t>
            </a:r>
            <a:r>
              <a:rPr kumimoji="1" lang="ja-JP" altLang="en-US" dirty="0"/>
              <a:t>アクションです。</a:t>
            </a:r>
            <a:endParaRPr kumimoji="1" lang="en-US" altLang="ja-JP" dirty="0"/>
          </a:p>
          <a:p>
            <a:pPr algn="ctr"/>
            <a:r>
              <a:rPr kumimoji="1" lang="ja-JP" altLang="en-US" dirty="0"/>
              <a:t>各足場ごとで違う重力の方向に</a:t>
            </a:r>
            <a:endParaRPr kumimoji="1" lang="en-US" altLang="ja-JP" dirty="0"/>
          </a:p>
          <a:p>
            <a:pPr algn="ctr"/>
            <a:r>
              <a:rPr lang="ja-JP" altLang="en-US" dirty="0"/>
              <a:t>合わせてカメラやキャラクターが</a:t>
            </a:r>
            <a:endParaRPr lang="en-US" altLang="ja-JP" dirty="0"/>
          </a:p>
          <a:p>
            <a:pPr algn="ctr"/>
            <a:r>
              <a:rPr kumimoji="1" lang="ja-JP" altLang="en-US" dirty="0"/>
              <a:t>動きます。</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3"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３年次</a:t>
            </a:r>
            <a:endParaRPr lang="en-US" altLang="ja-JP" sz="5400" b="1" spc="50" dirty="0">
              <a:ln w="0"/>
              <a:solidFill>
                <a:schemeClr val="bg2"/>
              </a:solidFill>
              <a:effectLst>
                <a:innerShdw blurRad="63500" dist="50800" dir="13500000">
                  <a:srgbClr val="000000">
                    <a:alpha val="50000"/>
                  </a:srgbClr>
                </a:innerShdw>
              </a:effectLst>
            </a:endParaRPr>
          </a:p>
        </p:txBody>
      </p:sp>
      <p:sp>
        <p:nvSpPr>
          <p:cNvPr id="20" name="正方形/長方形 19">
            <a:extLst>
              <a:ext uri="{FF2B5EF4-FFF2-40B4-BE49-F238E27FC236}">
                <a16:creationId xmlns:a16="http://schemas.microsoft.com/office/drawing/2014/main" id="{04B9894B-442F-460C-96EC-DF3EF365B218}"/>
              </a:ext>
            </a:extLst>
          </p:cNvPr>
          <p:cNvSpPr/>
          <p:nvPr/>
        </p:nvSpPr>
        <p:spPr>
          <a:xfrm>
            <a:off x="903776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1" name="テキスト ボックス 20">
            <a:extLst>
              <a:ext uri="{FF2B5EF4-FFF2-40B4-BE49-F238E27FC236}">
                <a16:creationId xmlns:a16="http://schemas.microsoft.com/office/drawing/2014/main" id="{608DA20A-D542-4209-A79B-EC05FD1C628C}"/>
              </a:ext>
            </a:extLst>
          </p:cNvPr>
          <p:cNvSpPr txBox="1"/>
          <p:nvPr/>
        </p:nvSpPr>
        <p:spPr>
          <a:xfrm>
            <a:off x="1031592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5212CCFB-37F8-4EAC-A175-87D32743A8CB}"/>
              </a:ext>
            </a:extLst>
          </p:cNvPr>
          <p:cNvSpPr txBox="1"/>
          <p:nvPr/>
        </p:nvSpPr>
        <p:spPr>
          <a:xfrm>
            <a:off x="903776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1EC31BB6-E604-41AA-B590-3C67CB8A5B8B}"/>
              </a:ext>
            </a:extLst>
          </p:cNvPr>
          <p:cNvSpPr/>
          <p:nvPr/>
        </p:nvSpPr>
        <p:spPr>
          <a:xfrm>
            <a:off x="528805" y="5654621"/>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7F3DA77D-C186-4D5A-B29A-2BBB94D5859F}"/>
              </a:ext>
            </a:extLst>
          </p:cNvPr>
          <p:cNvSpPr txBox="1"/>
          <p:nvPr/>
        </p:nvSpPr>
        <p:spPr>
          <a:xfrm>
            <a:off x="1806969" y="566285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6434880B-ACD2-435A-8DC3-640F56AEC9A4}"/>
              </a:ext>
            </a:extLst>
          </p:cNvPr>
          <p:cNvSpPr txBox="1"/>
          <p:nvPr/>
        </p:nvSpPr>
        <p:spPr>
          <a:xfrm>
            <a:off x="528804" y="5654620"/>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pic>
        <p:nvPicPr>
          <p:cNvPr id="3" name="図 2">
            <a:extLst>
              <a:ext uri="{FF2B5EF4-FFF2-40B4-BE49-F238E27FC236}">
                <a16:creationId xmlns:a16="http://schemas.microsoft.com/office/drawing/2014/main" id="{D0D104D2-77E2-4F65-A92F-A54E48227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972" y="1031238"/>
            <a:ext cx="3642288" cy="2391473"/>
          </a:xfrm>
          <a:prstGeom prst="rect">
            <a:avLst/>
          </a:prstGeom>
        </p:spPr>
      </p:pic>
    </p:spTree>
    <p:extLst>
      <p:ext uri="{BB962C8B-B14F-4D97-AF65-F5344CB8AC3E}">
        <p14:creationId xmlns:p14="http://schemas.microsoft.com/office/powerpoint/2010/main" val="1927252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4" y="3663874"/>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63874"/>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1408982" y="3737594"/>
            <a:ext cx="2746265" cy="1569660"/>
          </a:xfrm>
          <a:prstGeom prst="rect">
            <a:avLst/>
          </a:prstGeom>
          <a:noFill/>
        </p:spPr>
        <p:txBody>
          <a:bodyPr wrap="none" rtlCol="0">
            <a:spAutoFit/>
          </a:bodyPr>
          <a:lstStyle/>
          <a:p>
            <a:pPr algn="ctr"/>
            <a:r>
              <a:rPr kumimoji="1" lang="en-US" altLang="ja-JP" sz="1600" dirty="0"/>
              <a:t>Unreal Engine</a:t>
            </a:r>
            <a:r>
              <a:rPr kumimoji="1" lang="ja-JP" altLang="en-US" sz="1600" dirty="0"/>
              <a:t>４を使用した</a:t>
            </a:r>
            <a:endParaRPr kumimoji="1" lang="en-US" altLang="ja-JP" sz="1600" dirty="0"/>
          </a:p>
          <a:p>
            <a:pPr algn="ctr"/>
            <a:r>
              <a:rPr lang="ja-JP" altLang="en-US" sz="1600" dirty="0"/>
              <a:t>テストプロジェクトです。</a:t>
            </a:r>
            <a:endParaRPr lang="en-US" altLang="ja-JP" sz="1600" dirty="0"/>
          </a:p>
          <a:p>
            <a:pPr algn="ctr"/>
            <a:r>
              <a:rPr lang="ja-JP" altLang="en-US" sz="1600" dirty="0"/>
              <a:t>モデルの透過や</a:t>
            </a:r>
            <a:endParaRPr lang="en-US" altLang="ja-JP" sz="1600" dirty="0"/>
          </a:p>
          <a:p>
            <a:pPr algn="ctr"/>
            <a:r>
              <a:rPr lang="ja-JP" altLang="en-US" sz="1600" dirty="0"/>
              <a:t>トレイル処理をしたり</a:t>
            </a:r>
            <a:endParaRPr lang="en-US" altLang="ja-JP" sz="1600" dirty="0"/>
          </a:p>
          <a:p>
            <a:pPr algn="ctr"/>
            <a:r>
              <a:rPr kumimoji="1" lang="ja-JP" altLang="en-US" sz="1600" dirty="0"/>
              <a:t>画面割れを</a:t>
            </a:r>
            <a:r>
              <a:rPr kumimoji="1" lang="en-US" altLang="ja-JP" sz="1600" dirty="0"/>
              <a:t>UV</a:t>
            </a:r>
            <a:r>
              <a:rPr kumimoji="1" lang="ja-JP" altLang="en-US" sz="1600" dirty="0"/>
              <a:t>マッピングで</a:t>
            </a:r>
            <a:endParaRPr kumimoji="1" lang="en-US" altLang="ja-JP" sz="1600" dirty="0"/>
          </a:p>
          <a:p>
            <a:pPr algn="ctr"/>
            <a:r>
              <a:rPr lang="ja-JP" altLang="en-US" sz="1600" dirty="0"/>
              <a:t>表現したりしています。</a:t>
            </a:r>
            <a:endParaRPr kumimoji="1" lang="en-US" altLang="ja-JP" sz="1600"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428156" y="3737594"/>
            <a:ext cx="3672800" cy="1815882"/>
          </a:xfrm>
          <a:prstGeom prst="rect">
            <a:avLst/>
          </a:prstGeom>
          <a:noFill/>
        </p:spPr>
        <p:txBody>
          <a:bodyPr wrap="none" rtlCol="0">
            <a:spAutoFit/>
          </a:bodyPr>
          <a:lstStyle/>
          <a:p>
            <a:pPr algn="ctr"/>
            <a:r>
              <a:rPr kumimoji="1" lang="ja-JP" altLang="en-US" sz="1600" dirty="0"/>
              <a:t>学内コンテストに応募した作品の</a:t>
            </a:r>
            <a:endParaRPr kumimoji="1" lang="en-US" altLang="ja-JP" sz="1600" dirty="0"/>
          </a:p>
          <a:p>
            <a:pPr algn="ctr"/>
            <a:r>
              <a:rPr lang="ja-JP" altLang="en-US" sz="1600" dirty="0"/>
              <a:t>担当個所であるプレイヤーの飛行、</a:t>
            </a:r>
            <a:endParaRPr lang="en-US" altLang="ja-JP" sz="1600" dirty="0"/>
          </a:p>
          <a:p>
            <a:pPr algn="ctr"/>
            <a:r>
              <a:rPr lang="ja-JP" altLang="en-US" sz="1600" dirty="0"/>
              <a:t>武器切り替え、ダメージ、</a:t>
            </a:r>
            <a:endParaRPr lang="en-US" altLang="ja-JP" sz="1600" dirty="0"/>
          </a:p>
          <a:p>
            <a:pPr algn="ctr"/>
            <a:r>
              <a:rPr lang="ja-JP" altLang="en-US" sz="1600" dirty="0"/>
              <a:t>飛行時のエネルギー管理を</a:t>
            </a:r>
            <a:endParaRPr lang="en-US" altLang="ja-JP" sz="1600" dirty="0"/>
          </a:p>
          <a:p>
            <a:pPr algn="ctr"/>
            <a:r>
              <a:rPr lang="ja-JP" altLang="en-US" sz="1600" dirty="0"/>
              <a:t>チェックするためのテストデモです。</a:t>
            </a:r>
            <a:endParaRPr lang="en-US" altLang="ja-JP" sz="1600" dirty="0"/>
          </a:p>
          <a:p>
            <a:pPr algn="ctr"/>
            <a:r>
              <a:rPr lang="ja-JP" altLang="en-US" sz="1600" dirty="0"/>
              <a:t>ジャンプした後、飛行モードに</a:t>
            </a:r>
            <a:endParaRPr lang="en-US" altLang="ja-JP" sz="1600" dirty="0"/>
          </a:p>
          <a:p>
            <a:pPr algn="ctr"/>
            <a:r>
              <a:rPr lang="ja-JP" altLang="en-US" sz="1600" dirty="0"/>
              <a:t>移行する処理に時間をかけました。</a:t>
            </a:r>
            <a:endParaRPr lang="en-US" altLang="ja-JP" sz="1600"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0" y="-65225"/>
            <a:ext cx="2281395"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３年次</a:t>
            </a:r>
          </a:p>
        </p:txBody>
      </p:sp>
      <p:pic>
        <p:nvPicPr>
          <p:cNvPr id="3" name="図 2">
            <a:extLst>
              <a:ext uri="{FF2B5EF4-FFF2-40B4-BE49-F238E27FC236}">
                <a16:creationId xmlns:a16="http://schemas.microsoft.com/office/drawing/2014/main" id="{47017CDA-3684-49ED-B662-4DF0302CD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477" y="1186741"/>
            <a:ext cx="4391283" cy="2093042"/>
          </a:xfrm>
          <a:prstGeom prst="rect">
            <a:avLst/>
          </a:prstGeom>
          <a:ln w="38100">
            <a:solidFill>
              <a:schemeClr val="accent2">
                <a:lumMod val="75000"/>
              </a:schemeClr>
            </a:solidFill>
          </a:ln>
        </p:spPr>
      </p:pic>
      <p:pic>
        <p:nvPicPr>
          <p:cNvPr id="5" name="図 4">
            <a:extLst>
              <a:ext uri="{FF2B5EF4-FFF2-40B4-BE49-F238E27FC236}">
                <a16:creationId xmlns:a16="http://schemas.microsoft.com/office/drawing/2014/main" id="{0818EF52-2650-4E23-9C1C-217026F8B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2493" y="1037526"/>
            <a:ext cx="2704127" cy="2391474"/>
          </a:xfrm>
          <a:prstGeom prst="rect">
            <a:avLst/>
          </a:prstGeom>
        </p:spPr>
      </p:pic>
      <p:sp>
        <p:nvSpPr>
          <p:cNvPr id="20" name="正方形/長方形 19">
            <a:extLst>
              <a:ext uri="{FF2B5EF4-FFF2-40B4-BE49-F238E27FC236}">
                <a16:creationId xmlns:a16="http://schemas.microsoft.com/office/drawing/2014/main" id="{E3E8C903-E229-4339-A968-594E0A314DDB}"/>
              </a:ext>
            </a:extLst>
          </p:cNvPr>
          <p:cNvSpPr/>
          <p:nvPr/>
        </p:nvSpPr>
        <p:spPr>
          <a:xfrm>
            <a:off x="9040185" y="5662053"/>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1" name="テキスト ボックス 20">
            <a:extLst>
              <a:ext uri="{FF2B5EF4-FFF2-40B4-BE49-F238E27FC236}">
                <a16:creationId xmlns:a16="http://schemas.microsoft.com/office/drawing/2014/main" id="{8F378B99-D823-45BC-8702-EEEA30511250}"/>
              </a:ext>
            </a:extLst>
          </p:cNvPr>
          <p:cNvSpPr txBox="1"/>
          <p:nvPr/>
        </p:nvSpPr>
        <p:spPr>
          <a:xfrm>
            <a:off x="10318349" y="5670291"/>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endParaRPr lang="ja-JP" altLang="en-US" sz="1200" dirty="0">
              <a:latin typeface="HGPｺﾞｼｯｸE" panose="020B0900000000000000" pitchFamily="50" charset="-128"/>
              <a:ea typeface="HGPｺﾞｼｯｸE" panose="020B0900000000000000" pitchFamily="50" charset="-128"/>
            </a:endParaRPr>
          </a:p>
        </p:txBody>
      </p:sp>
      <p:sp>
        <p:nvSpPr>
          <p:cNvPr id="22" name="テキスト ボックス 21">
            <a:extLst>
              <a:ext uri="{FF2B5EF4-FFF2-40B4-BE49-F238E27FC236}">
                <a16:creationId xmlns:a16="http://schemas.microsoft.com/office/drawing/2014/main" id="{702BA619-7296-4F74-98B8-8EEB95DA6087}"/>
              </a:ext>
            </a:extLst>
          </p:cNvPr>
          <p:cNvSpPr txBox="1"/>
          <p:nvPr/>
        </p:nvSpPr>
        <p:spPr>
          <a:xfrm>
            <a:off x="9040184" y="5662052"/>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p>
        </p:txBody>
      </p:sp>
      <p:sp>
        <p:nvSpPr>
          <p:cNvPr id="23" name="正方形/長方形 22">
            <a:extLst>
              <a:ext uri="{FF2B5EF4-FFF2-40B4-BE49-F238E27FC236}">
                <a16:creationId xmlns:a16="http://schemas.microsoft.com/office/drawing/2014/main" id="{3D45AF4C-535B-491F-A331-910D3A7D295C}"/>
              </a:ext>
            </a:extLst>
          </p:cNvPr>
          <p:cNvSpPr/>
          <p:nvPr/>
        </p:nvSpPr>
        <p:spPr>
          <a:xfrm>
            <a:off x="528805" y="5657001"/>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AADB2188-99E6-4986-8465-91E7465A95D8}"/>
              </a:ext>
            </a:extLst>
          </p:cNvPr>
          <p:cNvSpPr txBox="1"/>
          <p:nvPr/>
        </p:nvSpPr>
        <p:spPr>
          <a:xfrm>
            <a:off x="1806969" y="566523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endParaRPr lang="ja-JP" altLang="en-US" sz="1200" dirty="0">
              <a:latin typeface="HGPｺﾞｼｯｸE" panose="020B0900000000000000" pitchFamily="50" charset="-128"/>
              <a:ea typeface="HGPｺﾞｼｯｸE" panose="020B0900000000000000" pitchFamily="50" charset="-128"/>
            </a:endParaRPr>
          </a:p>
        </p:txBody>
      </p:sp>
      <p:sp>
        <p:nvSpPr>
          <p:cNvPr id="25" name="テキスト ボックス 24">
            <a:extLst>
              <a:ext uri="{FF2B5EF4-FFF2-40B4-BE49-F238E27FC236}">
                <a16:creationId xmlns:a16="http://schemas.microsoft.com/office/drawing/2014/main" id="{F7FA57DF-562C-4AB7-87F2-8B2B8953BBFF}"/>
              </a:ext>
            </a:extLst>
          </p:cNvPr>
          <p:cNvSpPr txBox="1"/>
          <p:nvPr/>
        </p:nvSpPr>
        <p:spPr>
          <a:xfrm>
            <a:off x="528804" y="5657000"/>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p>
        </p:txBody>
      </p:sp>
    </p:spTree>
    <p:extLst>
      <p:ext uri="{BB962C8B-B14F-4D97-AF65-F5344CB8AC3E}">
        <p14:creationId xmlns:p14="http://schemas.microsoft.com/office/powerpoint/2010/main" val="2850450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15576"/>
            <a:ext cx="9144000" cy="1642495"/>
          </a:xfrm>
        </p:spPr>
        <p:txBody>
          <a:bodyPr>
            <a:normAutofit/>
          </a:bodyPr>
          <a:lstStyle/>
          <a:p>
            <a:r>
              <a:rPr kumimoji="1" lang="ja-JP" altLang="en-US" sz="9600" b="1" dirty="0">
                <a:effectLst>
                  <a:outerShdw blurRad="38100" dist="38100" dir="2700000" algn="tl">
                    <a:srgbClr val="000000">
                      <a:alpha val="43137"/>
                    </a:srgbClr>
                  </a:outerShdw>
                </a:effectLst>
              </a:rPr>
              <a:t>数学作品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405907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707838" y="2184433"/>
            <a:ext cx="4506623" cy="238365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3A77BA6-4275-4C57-9B90-202FF0E7B7D1}"/>
              </a:ext>
            </a:extLst>
          </p:cNvPr>
          <p:cNvSpPr txBox="1"/>
          <p:nvPr/>
        </p:nvSpPr>
        <p:spPr>
          <a:xfrm>
            <a:off x="905050" y="2364938"/>
            <a:ext cx="4130375" cy="2031325"/>
          </a:xfrm>
          <a:prstGeom prst="rect">
            <a:avLst/>
          </a:prstGeom>
          <a:noFill/>
        </p:spPr>
        <p:txBody>
          <a:bodyPr wrap="square" rtlCol="0">
            <a:spAutoFit/>
          </a:bodyPr>
          <a:lstStyle/>
          <a:p>
            <a:pPr algn="ctr"/>
            <a:r>
              <a:rPr kumimoji="1" lang="ja-JP" altLang="en-US" dirty="0"/>
              <a:t>全て</a:t>
            </a:r>
            <a:r>
              <a:rPr kumimoji="1" lang="en-US" altLang="ja-JP" dirty="0"/>
              <a:t>2D</a:t>
            </a:r>
            <a:r>
              <a:rPr kumimoji="1" lang="ja-JP" altLang="en-US" dirty="0"/>
              <a:t>でレンダリングしています。</a:t>
            </a:r>
            <a:endParaRPr kumimoji="1" lang="en-US" altLang="ja-JP" dirty="0"/>
          </a:p>
          <a:p>
            <a:pPr algn="ctr"/>
            <a:endParaRPr lang="en-US" altLang="ja-JP" dirty="0"/>
          </a:p>
          <a:p>
            <a:pPr algn="ctr"/>
            <a:r>
              <a:rPr kumimoji="1" lang="ja-JP" altLang="en-US" dirty="0"/>
              <a:t>視点からの視線ベクトルで</a:t>
            </a:r>
            <a:endParaRPr kumimoji="1" lang="en-US" altLang="ja-JP" dirty="0"/>
          </a:p>
          <a:p>
            <a:pPr algn="ctr"/>
            <a:r>
              <a:rPr kumimoji="1" lang="ja-JP" altLang="en-US" dirty="0"/>
              <a:t>球の反射</a:t>
            </a:r>
            <a:r>
              <a:rPr lang="ja-JP" altLang="en-US" dirty="0"/>
              <a:t>や地面の反射、</a:t>
            </a:r>
            <a:endParaRPr lang="en-US" altLang="ja-JP" dirty="0"/>
          </a:p>
          <a:p>
            <a:pPr algn="ctr"/>
            <a:r>
              <a:rPr lang="ja-JP" altLang="en-US" dirty="0"/>
              <a:t>丸みを表現しており、</a:t>
            </a:r>
            <a:endParaRPr lang="en-US" altLang="ja-JP" dirty="0"/>
          </a:p>
          <a:p>
            <a:pPr algn="ctr"/>
            <a:r>
              <a:rPr kumimoji="1" lang="ja-JP" altLang="en-US" dirty="0"/>
              <a:t>光点からの光ベクトルで、</a:t>
            </a:r>
            <a:endParaRPr kumimoji="1" lang="en-US" altLang="ja-JP" dirty="0"/>
          </a:p>
          <a:p>
            <a:pPr algn="ctr"/>
            <a:r>
              <a:rPr lang="ja-JP" altLang="en-US" dirty="0"/>
              <a:t>地面に影を描画しています。</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pic>
        <p:nvPicPr>
          <p:cNvPr id="3" name="図 2">
            <a:extLst>
              <a:ext uri="{FF2B5EF4-FFF2-40B4-BE49-F238E27FC236}">
                <a16:creationId xmlns:a16="http://schemas.microsoft.com/office/drawing/2014/main" id="{E16717C7-62A0-4717-B2FF-185441342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6089" y="1090263"/>
            <a:ext cx="3076937" cy="2286000"/>
          </a:xfrm>
          <a:prstGeom prst="rect">
            <a:avLst/>
          </a:prstGeom>
        </p:spPr>
      </p:pic>
      <p:sp>
        <p:nvSpPr>
          <p:cNvPr id="12" name="矢印: 下 11">
            <a:extLst>
              <a:ext uri="{FF2B5EF4-FFF2-40B4-BE49-F238E27FC236}">
                <a16:creationId xmlns:a16="http://schemas.microsoft.com/office/drawing/2014/main" id="{5156B200-BA0E-48C6-9B8B-D0B6884D02A6}"/>
              </a:ext>
            </a:extLst>
          </p:cNvPr>
          <p:cNvSpPr/>
          <p:nvPr/>
        </p:nvSpPr>
        <p:spPr>
          <a:xfrm>
            <a:off x="9022241" y="4028174"/>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6232A175-042D-44C2-A727-32C8C363B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2723" y="5043875"/>
            <a:ext cx="2023668" cy="1131883"/>
          </a:xfrm>
          <a:prstGeom prst="rect">
            <a:avLst/>
          </a:prstGeom>
        </p:spPr>
      </p:pic>
      <p:pic>
        <p:nvPicPr>
          <p:cNvPr id="23" name="図 22">
            <a:extLst>
              <a:ext uri="{FF2B5EF4-FFF2-40B4-BE49-F238E27FC236}">
                <a16:creationId xmlns:a16="http://schemas.microsoft.com/office/drawing/2014/main" id="{975E59BA-B6B1-488E-8779-08096043A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2723" y="3839632"/>
            <a:ext cx="2023668" cy="739793"/>
          </a:xfrm>
          <a:prstGeom prst="rect">
            <a:avLst/>
          </a:prstGeom>
        </p:spPr>
      </p:pic>
      <p:sp>
        <p:nvSpPr>
          <p:cNvPr id="22" name="正方形/長方形 21">
            <a:extLst>
              <a:ext uri="{FF2B5EF4-FFF2-40B4-BE49-F238E27FC236}">
                <a16:creationId xmlns:a16="http://schemas.microsoft.com/office/drawing/2014/main" id="{109CC8E5-931D-47B9-BED8-26B8C941A75D}"/>
              </a:ext>
            </a:extLst>
          </p:cNvPr>
          <p:cNvSpPr/>
          <p:nvPr/>
        </p:nvSpPr>
        <p:spPr>
          <a:xfrm>
            <a:off x="1718925" y="5262517"/>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8E318F8F-86FD-4199-9D72-36349A8DC209}"/>
              </a:ext>
            </a:extLst>
          </p:cNvPr>
          <p:cNvSpPr txBox="1"/>
          <p:nvPr/>
        </p:nvSpPr>
        <p:spPr>
          <a:xfrm>
            <a:off x="2997089" y="5270755"/>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8BBDBF2E-AD9F-47F0-9BAA-0A3A8FAA9F84}"/>
              </a:ext>
            </a:extLst>
          </p:cNvPr>
          <p:cNvSpPr txBox="1"/>
          <p:nvPr/>
        </p:nvSpPr>
        <p:spPr>
          <a:xfrm>
            <a:off x="1718924" y="5262516"/>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5" name="テキスト ボックス 4">
            <a:extLst>
              <a:ext uri="{FF2B5EF4-FFF2-40B4-BE49-F238E27FC236}">
                <a16:creationId xmlns:a16="http://schemas.microsoft.com/office/drawing/2014/main" id="{3BF35A75-EE59-4A48-8DE5-A5B413BB5B7A}"/>
              </a:ext>
            </a:extLst>
          </p:cNvPr>
          <p:cNvSpPr txBox="1"/>
          <p:nvPr/>
        </p:nvSpPr>
        <p:spPr>
          <a:xfrm>
            <a:off x="836652" y="1218523"/>
            <a:ext cx="4288353" cy="707886"/>
          </a:xfrm>
          <a:prstGeom prst="rect">
            <a:avLst/>
          </a:prstGeom>
          <a:noFill/>
        </p:spPr>
        <p:txBody>
          <a:bodyPr wrap="none" rtlCol="0">
            <a:spAutoFit/>
          </a:bodyPr>
          <a:lstStyle/>
          <a:p>
            <a:r>
              <a:rPr kumimoji="1" lang="ja-JP" altLang="en-US" sz="4000" b="1" dirty="0">
                <a:effectLst>
                  <a:outerShdw blurRad="38100" dist="38100" dir="2700000" algn="tl">
                    <a:srgbClr val="000000">
                      <a:alpha val="43137"/>
                    </a:srgbClr>
                  </a:outerShdw>
                </a:effectLst>
              </a:rPr>
              <a:t>レイトレーシング</a:t>
            </a:r>
          </a:p>
        </p:txBody>
      </p:sp>
    </p:spTree>
    <p:extLst>
      <p:ext uri="{BB962C8B-B14F-4D97-AF65-F5344CB8AC3E}">
        <p14:creationId xmlns:p14="http://schemas.microsoft.com/office/powerpoint/2010/main" val="2349130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7900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709384" y="5155998"/>
            <a:ext cx="3506088" cy="369332"/>
          </a:xfrm>
          <a:prstGeom prst="rect">
            <a:avLst/>
          </a:prstGeom>
        </p:spPr>
        <p:txBody>
          <a:bodyPr wrap="none">
            <a:spAutoFit/>
          </a:bodyPr>
          <a:lstStyle/>
          <a:p>
            <a:r>
              <a:rPr lang="en-US" altLang="ja-JP" dirty="0">
                <a:hlinkClick r:id="rId2" tooltip="https://youtu.be/mdxvfkicrak"/>
              </a:rPr>
              <a:t>https://youtu.be/mDXvFKIcrak</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709384" y="2413122"/>
            <a:ext cx="4290788" cy="1754326"/>
          </a:xfrm>
          <a:prstGeom prst="rect">
            <a:avLst/>
          </a:prstGeom>
          <a:noFill/>
        </p:spPr>
        <p:txBody>
          <a:bodyPr wrap="square" rtlCol="0">
            <a:spAutoFit/>
          </a:bodyPr>
          <a:lstStyle/>
          <a:p>
            <a:pPr algn="ctr"/>
            <a:r>
              <a:rPr kumimoji="1" lang="en-US" altLang="ja-JP" dirty="0"/>
              <a:t>3</a:t>
            </a:r>
            <a:r>
              <a:rPr kumimoji="1" lang="ja-JP" altLang="en-US" dirty="0"/>
              <a:t>年次に</a:t>
            </a:r>
            <a:r>
              <a:rPr kumimoji="1" lang="ja-JP" altLang="en-US" dirty="0" err="1"/>
              <a:t>ぷち</a:t>
            </a:r>
            <a:r>
              <a:rPr kumimoji="1" lang="ja-JP" altLang="en-US" dirty="0"/>
              <a:t>コンに出す予定で制作した</a:t>
            </a:r>
            <a:endParaRPr kumimoji="1" lang="en-US" altLang="ja-JP" dirty="0"/>
          </a:p>
          <a:p>
            <a:pPr algn="ctr"/>
            <a:r>
              <a:rPr lang="en-US" altLang="ja-JP" dirty="0"/>
              <a:t>3DTPS</a:t>
            </a:r>
            <a:r>
              <a:rPr lang="ja-JP" altLang="en-US" dirty="0"/>
              <a:t>ゲームです。</a:t>
            </a:r>
            <a:endParaRPr lang="en-US" altLang="ja-JP" dirty="0"/>
          </a:p>
          <a:p>
            <a:pPr algn="ctr"/>
            <a:r>
              <a:rPr kumimoji="1" lang="ja-JP" altLang="en-US" dirty="0"/>
              <a:t>フィールドに、同じ順路で周回する敵や、自由に動き回る敵を配置したり。</a:t>
            </a:r>
            <a:endParaRPr kumimoji="1" lang="en-US" altLang="ja-JP" dirty="0"/>
          </a:p>
          <a:p>
            <a:pPr algn="ctr"/>
            <a:r>
              <a:rPr lang="ja-JP" altLang="en-US" dirty="0"/>
              <a:t>プレイヤーのボーンに武器をアタッチしたり、色々なことに挑戦しています。</a:t>
            </a:r>
            <a:endParaRPr kumimoji="1" lang="en-US" altLang="ja-JP" dirty="0"/>
          </a:p>
        </p:txBody>
      </p:sp>
      <p:pic>
        <p:nvPicPr>
          <p:cNvPr id="13" name="図 12">
            <a:extLst>
              <a:ext uri="{FF2B5EF4-FFF2-40B4-BE49-F238E27FC236}">
                <a16:creationId xmlns:a16="http://schemas.microsoft.com/office/drawing/2014/main" id="{BD81362D-6A99-4CAF-8A2D-F1336D86D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598" y="4345394"/>
            <a:ext cx="1771429" cy="1771429"/>
          </a:xfrm>
          <a:prstGeom prst="rect">
            <a:avLst/>
          </a:prstGeom>
        </p:spPr>
      </p:pic>
      <p:sp>
        <p:nvSpPr>
          <p:cNvPr id="14" name="正方形/長方形 13">
            <a:extLst>
              <a:ext uri="{FF2B5EF4-FFF2-40B4-BE49-F238E27FC236}">
                <a16:creationId xmlns:a16="http://schemas.microsoft.com/office/drawing/2014/main" id="{10FD0E86-F3C4-49A2-817B-01B51A36F828}"/>
              </a:ext>
            </a:extLst>
          </p:cNvPr>
          <p:cNvSpPr/>
          <p:nvPr/>
        </p:nvSpPr>
        <p:spPr>
          <a:xfrm>
            <a:off x="1815070" y="5525330"/>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09384" y="2413122"/>
            <a:ext cx="4171950" cy="17543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FC10B35-25E5-4B5E-AD86-91C18858A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6028" y="1162335"/>
            <a:ext cx="4729734" cy="3229206"/>
          </a:xfrm>
          <a:prstGeom prst="rect">
            <a:avLst/>
          </a:prstGeom>
        </p:spPr>
      </p:pic>
      <p:cxnSp>
        <p:nvCxnSpPr>
          <p:cNvPr id="9" name="直線コネクタ 8">
            <a:extLst>
              <a:ext uri="{FF2B5EF4-FFF2-40B4-BE49-F238E27FC236}">
                <a16:creationId xmlns:a16="http://schemas.microsoft.com/office/drawing/2014/main" id="{D0625F80-F509-467B-920B-8C8251266DA6}"/>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81C13252-BE22-4112-82A8-277DB07C0A7B}"/>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9" name="テキスト ボックス 18">
            <a:extLst>
              <a:ext uri="{FF2B5EF4-FFF2-40B4-BE49-F238E27FC236}">
                <a16:creationId xmlns:a16="http://schemas.microsoft.com/office/drawing/2014/main" id="{10284092-128B-4D19-89E1-A12178C8F94D}"/>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人</a:t>
            </a:r>
          </a:p>
        </p:txBody>
      </p:sp>
      <p:sp>
        <p:nvSpPr>
          <p:cNvPr id="20" name="テキスト ボックス 19">
            <a:extLst>
              <a:ext uri="{FF2B5EF4-FFF2-40B4-BE49-F238E27FC236}">
                <a16:creationId xmlns:a16="http://schemas.microsoft.com/office/drawing/2014/main" id="{B62D86AA-CB5A-4814-AFA5-5C62B500BD05}"/>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sp>
        <p:nvSpPr>
          <p:cNvPr id="21" name="Rectangle 4">
            <a:extLst>
              <a:ext uri="{FF2B5EF4-FFF2-40B4-BE49-F238E27FC236}">
                <a16:creationId xmlns:a16="http://schemas.microsoft.com/office/drawing/2014/main" id="{BB3A2A87-D9E0-492B-89CC-CA9951C721D3}"/>
              </a:ext>
            </a:extLst>
          </p:cNvPr>
          <p:cNvSpPr>
            <a:spLocks noGrp="1" noChangeArrowheads="1"/>
          </p:cNvSpPr>
          <p:nvPr>
            <p:ph type="title"/>
          </p:nvPr>
        </p:nvSpPr>
        <p:spPr bwMode="auto">
          <a:xfrm>
            <a:off x="1181288" y="978792"/>
            <a:ext cx="3379451" cy="897690"/>
          </a:xfrm>
          <a:prstGeom prst="rect">
            <a:avLst/>
          </a:prstGeom>
          <a:noFill/>
          <a:ln>
            <a:noFill/>
          </a:ln>
          <a:effectLst/>
        </p:spPr>
        <p:txBody>
          <a:bodyPr vert="horz" wrap="none" lIns="0" tIns="-12696" rIns="0" bIns="-12696"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ja-JP" sz="6000" b="0" i="0" u="none" strike="noStrike" cap="none" normalizeH="0" baseline="0" dirty="0">
                <a:ln>
                  <a:noFill/>
                </a:ln>
                <a:solidFill>
                  <a:srgbClr val="E8EAED"/>
                </a:solidFill>
                <a:effectLst/>
                <a:latin typeface="Arial Unicode MS"/>
                <a:ea typeface="inherit"/>
              </a:rPr>
              <a:t>Wanderer</a:t>
            </a:r>
            <a:r>
              <a:rPr kumimoji="0" lang="de-DE" altLang="ja-JP" sz="800" b="0" i="0" u="none" strike="noStrike" cap="none" normalizeH="0" baseline="0" dirty="0">
                <a:ln>
                  <a:noFill/>
                </a:ln>
                <a:solidFill>
                  <a:schemeClr val="tx1"/>
                </a:solidFill>
                <a:effectLst/>
              </a:rPr>
              <a:t> </a:t>
            </a:r>
            <a:endParaRPr kumimoji="0" lang="de-DE" altLang="ja-JP" sz="1800" b="0" i="0" u="none" strike="noStrike" cap="none" normalizeH="0" baseline="0" dirty="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ABF5EA79-807C-406E-A144-0EBD48EE638E}"/>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24" name="テキスト ボックス 23">
            <a:extLst>
              <a:ext uri="{FF2B5EF4-FFF2-40B4-BE49-F238E27FC236}">
                <a16:creationId xmlns:a16="http://schemas.microsoft.com/office/drawing/2014/main" id="{84193857-8996-45BF-8499-FF6BAAF51CF1}"/>
              </a:ext>
            </a:extLst>
          </p:cNvPr>
          <p:cNvSpPr txBox="1"/>
          <p:nvPr/>
        </p:nvSpPr>
        <p:spPr>
          <a:xfrm>
            <a:off x="2185363" y="854149"/>
            <a:ext cx="1338828" cy="369332"/>
          </a:xfrm>
          <a:prstGeom prst="rect">
            <a:avLst/>
          </a:prstGeom>
          <a:noFill/>
        </p:spPr>
        <p:txBody>
          <a:bodyPr wrap="none" rtlCol="0">
            <a:spAutoFit/>
          </a:bodyPr>
          <a:lstStyle/>
          <a:p>
            <a:pPr algn="ctr"/>
            <a:r>
              <a:rPr kumimoji="1" lang="ja-JP" altLang="en-US" dirty="0">
                <a:solidFill>
                  <a:schemeClr val="bg1"/>
                </a:solidFill>
              </a:rPr>
              <a:t>ワンダラー</a:t>
            </a:r>
          </a:p>
        </p:txBody>
      </p:sp>
      <p:cxnSp>
        <p:nvCxnSpPr>
          <p:cNvPr id="26" name="直線コネクタ 25">
            <a:extLst>
              <a:ext uri="{FF2B5EF4-FFF2-40B4-BE49-F238E27FC236}">
                <a16:creationId xmlns:a16="http://schemas.microsoft.com/office/drawing/2014/main" id="{0602F8D2-D21B-48BD-BC35-39B5B424CDBA}"/>
              </a:ext>
            </a:extLst>
          </p:cNvPr>
          <p:cNvCxnSpPr/>
          <p:nvPr/>
        </p:nvCxnSpPr>
        <p:spPr>
          <a:xfrm>
            <a:off x="205466" y="1160507"/>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6EC3F47-3292-4504-A3B2-440E8B2E642A}"/>
              </a:ext>
            </a:extLst>
          </p:cNvPr>
          <p:cNvCxnSpPr/>
          <p:nvPr/>
        </p:nvCxnSpPr>
        <p:spPr>
          <a:xfrm>
            <a:off x="308880" y="1712957"/>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52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876958" y="3794451"/>
            <a:ext cx="3728886" cy="1200329"/>
          </a:xfrm>
          <a:prstGeom prst="rect">
            <a:avLst/>
          </a:prstGeom>
          <a:noFill/>
        </p:spPr>
        <p:txBody>
          <a:bodyPr wrap="square" rtlCol="0">
            <a:spAutoFit/>
          </a:bodyPr>
          <a:lstStyle/>
          <a:p>
            <a:pPr algn="ctr"/>
            <a:r>
              <a:rPr lang="en-US" altLang="ja-JP" dirty="0" err="1"/>
              <a:t>Shootemup</a:t>
            </a:r>
            <a:r>
              <a:rPr lang="ja-JP" altLang="en-US" dirty="0"/>
              <a:t>です。</a:t>
            </a:r>
            <a:endParaRPr lang="en-US" altLang="ja-JP" dirty="0"/>
          </a:p>
          <a:p>
            <a:pPr algn="ctr"/>
            <a:r>
              <a:rPr kumimoji="1" lang="ja-JP" altLang="en-US" dirty="0"/>
              <a:t>敵の弾の挙動をいくつか用意し</a:t>
            </a:r>
            <a:endParaRPr kumimoji="1" lang="en-US" altLang="ja-JP" dirty="0"/>
          </a:p>
          <a:p>
            <a:pPr algn="ctr"/>
            <a:r>
              <a:rPr lang="ja-JP" altLang="en-US" dirty="0"/>
              <a:t>カウンターで切り替え</a:t>
            </a:r>
            <a:endParaRPr lang="en-US" altLang="ja-JP" dirty="0"/>
          </a:p>
          <a:p>
            <a:pPr algn="ctr"/>
            <a:r>
              <a:rPr lang="ja-JP" altLang="en-US" dirty="0"/>
              <a:t>制御しています。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787383" y="3876094"/>
            <a:ext cx="2954655" cy="1200329"/>
          </a:xfrm>
          <a:prstGeom prst="rect">
            <a:avLst/>
          </a:prstGeom>
          <a:noFill/>
        </p:spPr>
        <p:txBody>
          <a:bodyPr wrap="none" rtlCol="0">
            <a:spAutoFit/>
          </a:bodyPr>
          <a:lstStyle/>
          <a:p>
            <a:pPr algn="ctr"/>
            <a:r>
              <a:rPr lang="en-US" altLang="ja-JP" dirty="0" err="1"/>
              <a:t>CarryLog</a:t>
            </a:r>
            <a:r>
              <a:rPr lang="ja-JP" altLang="en-US" dirty="0"/>
              <a:t>です。</a:t>
            </a:r>
            <a:endParaRPr lang="en-US" altLang="ja-JP" dirty="0"/>
          </a:p>
          <a:p>
            <a:pPr algn="ctr"/>
            <a:r>
              <a:rPr kumimoji="1" lang="ja-JP" altLang="en-US" dirty="0"/>
              <a:t>落ちてくる岩を</a:t>
            </a:r>
            <a:r>
              <a:rPr lang="ja-JP" altLang="en-US" dirty="0"/>
              <a:t>避けながら</a:t>
            </a:r>
            <a:endParaRPr lang="en-US" altLang="ja-JP" dirty="0"/>
          </a:p>
          <a:p>
            <a:pPr algn="ctr"/>
            <a:r>
              <a:rPr lang="ja-JP" altLang="en-US" dirty="0"/>
              <a:t>丸太を滝の上まで運ぶ</a:t>
            </a:r>
            <a:endParaRPr lang="en-US" altLang="ja-JP" dirty="0"/>
          </a:p>
          <a:p>
            <a:pPr algn="ctr"/>
            <a:r>
              <a:rPr kumimoji="1" lang="ja-JP" altLang="en-US" dirty="0"/>
              <a:t>ゲームです。</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pic>
        <p:nvPicPr>
          <p:cNvPr id="3" name="図 2">
            <a:extLst>
              <a:ext uri="{FF2B5EF4-FFF2-40B4-BE49-F238E27FC236}">
                <a16:creationId xmlns:a16="http://schemas.microsoft.com/office/drawing/2014/main" id="{DF69E3B7-291D-422D-9C61-849B2D6CC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785" y="1037525"/>
            <a:ext cx="2829952" cy="2384390"/>
          </a:xfrm>
          <a:prstGeom prst="rect">
            <a:avLst/>
          </a:prstGeom>
        </p:spPr>
      </p:pic>
      <p:pic>
        <p:nvPicPr>
          <p:cNvPr id="9" name="図 8">
            <a:extLst>
              <a:ext uri="{FF2B5EF4-FFF2-40B4-BE49-F238E27FC236}">
                <a16:creationId xmlns:a16="http://schemas.microsoft.com/office/drawing/2014/main" id="{D567AFF1-6FA0-44D3-9C37-A01688E07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6681" y="1037525"/>
            <a:ext cx="1477924" cy="2399714"/>
          </a:xfrm>
          <a:prstGeom prst="rect">
            <a:avLst/>
          </a:prstGeom>
        </p:spPr>
      </p:pic>
      <p:sp>
        <p:nvSpPr>
          <p:cNvPr id="20" name="正方形/長方形 19">
            <a:extLst>
              <a:ext uri="{FF2B5EF4-FFF2-40B4-BE49-F238E27FC236}">
                <a16:creationId xmlns:a16="http://schemas.microsoft.com/office/drawing/2014/main" id="{86885CC8-1369-4188-A356-30A5282C12B8}"/>
              </a:ext>
            </a:extLst>
          </p:cNvPr>
          <p:cNvSpPr/>
          <p:nvPr/>
        </p:nvSpPr>
        <p:spPr>
          <a:xfrm>
            <a:off x="528805" y="564722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1" name="テキスト ボックス 20">
            <a:extLst>
              <a:ext uri="{FF2B5EF4-FFF2-40B4-BE49-F238E27FC236}">
                <a16:creationId xmlns:a16="http://schemas.microsoft.com/office/drawing/2014/main" id="{36415CEA-EF93-4D54-9C3A-F6424855ABAF}"/>
              </a:ext>
            </a:extLst>
          </p:cNvPr>
          <p:cNvSpPr txBox="1"/>
          <p:nvPr/>
        </p:nvSpPr>
        <p:spPr>
          <a:xfrm>
            <a:off x="1806969" y="565546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290F9542-9B40-4F33-BA27-75068861214D}"/>
              </a:ext>
            </a:extLst>
          </p:cNvPr>
          <p:cNvSpPr txBox="1"/>
          <p:nvPr/>
        </p:nvSpPr>
        <p:spPr>
          <a:xfrm>
            <a:off x="528804" y="564722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C76ACEEC-D3E7-4452-91FC-D19E048B78E1}"/>
              </a:ext>
            </a:extLst>
          </p:cNvPr>
          <p:cNvSpPr/>
          <p:nvPr/>
        </p:nvSpPr>
        <p:spPr>
          <a:xfrm>
            <a:off x="9044053" y="56384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D8FAAF64-E391-4970-AF66-401B75D8C282}"/>
              </a:ext>
            </a:extLst>
          </p:cNvPr>
          <p:cNvSpPr txBox="1"/>
          <p:nvPr/>
        </p:nvSpPr>
        <p:spPr>
          <a:xfrm>
            <a:off x="10322217" y="56466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A6E9E7A3-AA65-4D6B-8AE0-0D627513DD08}"/>
              </a:ext>
            </a:extLst>
          </p:cNvPr>
          <p:cNvSpPr txBox="1"/>
          <p:nvPr/>
        </p:nvSpPr>
        <p:spPr>
          <a:xfrm>
            <a:off x="9044052" y="56384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585449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15576"/>
            <a:ext cx="9144000" cy="1642495"/>
          </a:xfrm>
        </p:spPr>
        <p:txBody>
          <a:bodyPr>
            <a:normAutofit/>
          </a:bodyPr>
          <a:lstStyle/>
          <a:p>
            <a:r>
              <a:rPr kumimoji="1" lang="en-US" altLang="ja-JP" sz="9600" b="1" dirty="0">
                <a:effectLst>
                  <a:outerShdw blurRad="38100" dist="38100" dir="2700000" algn="tl">
                    <a:srgbClr val="000000">
                      <a:alpha val="43137"/>
                    </a:srgbClr>
                  </a:outerShdw>
                </a:effectLst>
              </a:rPr>
              <a:t>Thank you</a:t>
            </a:r>
            <a:endParaRPr kumimoji="1" lang="ja-JP" altLang="en-US" sz="9600" b="1" dirty="0">
              <a:effectLst>
                <a:outerShdw blurRad="38100" dist="38100" dir="2700000" algn="tl">
                  <a:srgbClr val="000000">
                    <a:alpha val="43137"/>
                  </a:srgbClr>
                </a:outerShdw>
              </a:effectLst>
            </a:endParaRP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816456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278944" y="2001451"/>
            <a:ext cx="5151664" cy="2887931"/>
          </a:xfrm>
        </p:spPr>
        <p:txBody>
          <a:bodyPr>
            <a:normAutofit fontScale="85000" lnSpcReduction="20000"/>
          </a:bodyPr>
          <a:lstStyle/>
          <a:p>
            <a:pPr marL="0" indent="0">
              <a:buNone/>
            </a:pPr>
            <a:r>
              <a:rPr lang="ja-JP" altLang="en-US" dirty="0"/>
              <a:t>照準ボタンを押すとカメラがプレイヤーに寄り、注視点にマーカーが表示されます。</a:t>
            </a:r>
            <a:r>
              <a:rPr kumimoji="1" lang="ja-JP" altLang="en-US" dirty="0"/>
              <a:t>マーカーを動かすとそれに合わせてキャラクターが動くようにアニメーションをブレンドしています。</a:t>
            </a:r>
            <a:endParaRPr kumimoji="1" lang="en-US" altLang="ja-JP" dirty="0"/>
          </a:p>
          <a:p>
            <a:pPr marL="0" indent="0">
              <a:buNone/>
            </a:pPr>
            <a:r>
              <a:rPr lang="ja-JP" altLang="en-US" dirty="0"/>
              <a:t>ダッシュも同じようにアニメーションのブレンドを行っており、より滑らかに状態が遷移するように組んでいます。</a:t>
            </a: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171914" y="858105"/>
            <a:ext cx="3365728" cy="1325563"/>
          </a:xfrm>
        </p:spPr>
        <p:txBody>
          <a:bodyPr/>
          <a:lstStyle/>
          <a:p>
            <a:pPr algn="ctr"/>
            <a:r>
              <a:rPr kumimoji="1" lang="ja-JP" altLang="en-US" b="1" dirty="0">
                <a:effectLst>
                  <a:outerShdw blurRad="38100" dist="38100" dir="2700000" algn="tl">
                    <a:srgbClr val="000000">
                      <a:alpha val="43137"/>
                    </a:srgbClr>
                  </a:outerShdw>
                </a:effectLst>
              </a:rPr>
              <a:t>プレイヤー</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155AE5-B55B-405B-BD78-09978A8B5EC5}"/>
              </a:ext>
            </a:extLst>
          </p:cNvPr>
          <p:cNvSpPr/>
          <p:nvPr/>
        </p:nvSpPr>
        <p:spPr>
          <a:xfrm>
            <a:off x="278944" y="1857375"/>
            <a:ext cx="5151664" cy="303200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FBCE9F4-89A8-44B5-843D-E6F90C83382D}"/>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84DCF723-0C8B-4FA1-9F5B-9981B204D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394" y="1857375"/>
            <a:ext cx="5620996" cy="2693145"/>
          </a:xfrm>
          <a:prstGeom prst="rect">
            <a:avLst/>
          </a:prstGeom>
        </p:spPr>
      </p:pic>
      <p:sp>
        <p:nvSpPr>
          <p:cNvPr id="13" name="Rectangle 4">
            <a:extLst>
              <a:ext uri="{FF2B5EF4-FFF2-40B4-BE49-F238E27FC236}">
                <a16:creationId xmlns:a16="http://schemas.microsoft.com/office/drawing/2014/main" id="{21285E8C-91E2-40BC-B9B2-CF1D456F9302}"/>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8" name="テキスト ボックス 7">
            <a:extLst>
              <a:ext uri="{FF2B5EF4-FFF2-40B4-BE49-F238E27FC236}">
                <a16:creationId xmlns:a16="http://schemas.microsoft.com/office/drawing/2014/main" id="{86F67006-F6DE-4F10-9672-CD263601F0CC}"/>
              </a:ext>
            </a:extLst>
          </p:cNvPr>
          <p:cNvSpPr txBox="1"/>
          <p:nvPr/>
        </p:nvSpPr>
        <p:spPr>
          <a:xfrm>
            <a:off x="6848234" y="4997111"/>
            <a:ext cx="4801314" cy="369332"/>
          </a:xfrm>
          <a:prstGeom prst="rect">
            <a:avLst/>
          </a:prstGeom>
          <a:noFill/>
        </p:spPr>
        <p:txBody>
          <a:bodyPr wrap="none" rtlCol="0">
            <a:spAutoFit/>
          </a:bodyPr>
          <a:lstStyle/>
          <a:p>
            <a:pPr algn="ctr"/>
            <a:r>
              <a:rPr kumimoji="1" lang="ja-JP" altLang="en-US" dirty="0"/>
              <a:t>画像はアニメーションのブレンド処理です。</a:t>
            </a:r>
          </a:p>
        </p:txBody>
      </p:sp>
      <p:sp>
        <p:nvSpPr>
          <p:cNvPr id="9" name="正方形/長方形 8">
            <a:extLst>
              <a:ext uri="{FF2B5EF4-FFF2-40B4-BE49-F238E27FC236}">
                <a16:creationId xmlns:a16="http://schemas.microsoft.com/office/drawing/2014/main" id="{0FAD197B-3BEF-4200-B09F-2A0078C4785E}"/>
              </a:ext>
            </a:extLst>
          </p:cNvPr>
          <p:cNvSpPr/>
          <p:nvPr/>
        </p:nvSpPr>
        <p:spPr>
          <a:xfrm>
            <a:off x="6643917" y="4889382"/>
            <a:ext cx="5209949" cy="58479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593032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7F7CE79-3D71-467C-AC74-45DEF422C673}"/>
              </a:ext>
            </a:extLst>
          </p:cNvPr>
          <p:cNvSpPr/>
          <p:nvPr/>
        </p:nvSpPr>
        <p:spPr>
          <a:xfrm>
            <a:off x="327222" y="2572091"/>
            <a:ext cx="5566167" cy="64611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327222" y="2028826"/>
            <a:ext cx="5442345" cy="3576586"/>
          </a:xfrm>
        </p:spPr>
        <p:txBody>
          <a:bodyPr>
            <a:normAutofit/>
          </a:bodyPr>
          <a:lstStyle/>
          <a:p>
            <a:pPr marL="0" indent="0">
              <a:buNone/>
            </a:pPr>
            <a:r>
              <a:rPr lang="ja-JP" altLang="en-US" sz="1600" dirty="0"/>
              <a:t>敵には順路型と自由型の</a:t>
            </a:r>
            <a:r>
              <a:rPr lang="en-US" altLang="ja-JP" sz="1600" dirty="0"/>
              <a:t>2</a:t>
            </a:r>
            <a:r>
              <a:rPr lang="ja-JP" altLang="en-US" sz="1600" dirty="0"/>
              <a:t>種類の巡回をするものを用意しています。</a:t>
            </a:r>
            <a:endParaRPr lang="en-US" altLang="ja-JP" sz="1600" dirty="0"/>
          </a:p>
          <a:p>
            <a:pPr marL="0" indent="0">
              <a:buNone/>
            </a:pPr>
            <a:r>
              <a:rPr lang="ja-JP" altLang="en-US" sz="1600" dirty="0"/>
              <a:t>順路型は、おかれたマーカーの順番に</a:t>
            </a:r>
            <a:endParaRPr lang="en-US" altLang="ja-JP" sz="1600" dirty="0"/>
          </a:p>
          <a:p>
            <a:pPr marL="0" indent="0">
              <a:buNone/>
            </a:pPr>
            <a:r>
              <a:rPr lang="ja-JP" altLang="en-US" sz="1600" dirty="0"/>
              <a:t>そのマーカーの位置へ移動しながら巡回するものです。</a:t>
            </a:r>
            <a:endParaRPr lang="en-US" altLang="ja-JP" sz="1600" dirty="0"/>
          </a:p>
          <a:p>
            <a:pPr marL="0" indent="0">
              <a:buNone/>
            </a:pPr>
            <a:r>
              <a:rPr lang="ja-JP" altLang="en-US" sz="1600" dirty="0"/>
              <a:t>自由形は、自分の周囲の決められた</a:t>
            </a:r>
            <a:endParaRPr lang="en-US" altLang="ja-JP" sz="1600" dirty="0"/>
          </a:p>
          <a:p>
            <a:pPr marL="0" indent="0">
              <a:buNone/>
            </a:pPr>
            <a:r>
              <a:rPr lang="ja-JP" altLang="en-US" sz="1600" dirty="0"/>
              <a:t>範囲内に目標を設定し、</a:t>
            </a:r>
            <a:endParaRPr lang="en-US" altLang="ja-JP" sz="1600" dirty="0"/>
          </a:p>
          <a:p>
            <a:pPr marL="0" indent="0">
              <a:buNone/>
            </a:pPr>
            <a:r>
              <a:rPr lang="ja-JP" altLang="en-US" sz="1600" dirty="0"/>
              <a:t>その目標に移動するものです。</a:t>
            </a:r>
            <a:endParaRPr lang="en-US" altLang="ja-JP" sz="1600" dirty="0"/>
          </a:p>
          <a:p>
            <a:pPr marL="0" indent="0">
              <a:buNone/>
            </a:pPr>
            <a:r>
              <a:rPr lang="ja-JP" altLang="en-US" sz="1600" dirty="0"/>
              <a:t>プレイヤーを発見すると追いかけてきますが、</a:t>
            </a:r>
            <a:endParaRPr lang="en-US" altLang="ja-JP" sz="1600" dirty="0"/>
          </a:p>
          <a:p>
            <a:pPr marL="0" indent="0">
              <a:buNone/>
            </a:pPr>
            <a:r>
              <a:rPr lang="ja-JP" altLang="en-US" sz="1600" dirty="0"/>
              <a:t>見失って一定時間経つと元の動作に戻るように</a:t>
            </a:r>
            <a:endParaRPr lang="en-US" altLang="ja-JP" sz="1600" dirty="0"/>
          </a:p>
          <a:p>
            <a:pPr marL="0" indent="0">
              <a:buNone/>
            </a:pPr>
            <a:r>
              <a:rPr lang="ja-JP" altLang="en-US" sz="1600" dirty="0"/>
              <a:t>作っています。</a:t>
            </a:r>
            <a:endParaRPr lang="en-US" altLang="ja-JP"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527060" y="858105"/>
            <a:ext cx="2655435" cy="1325563"/>
          </a:xfrm>
        </p:spPr>
        <p:txBody>
          <a:bodyPr>
            <a:normAutofit/>
          </a:bodyPr>
          <a:lstStyle/>
          <a:p>
            <a:pPr algn="ctr"/>
            <a:r>
              <a:rPr kumimoji="1" lang="ja-JP" altLang="en-US" b="1" dirty="0">
                <a:effectLst>
                  <a:outerShdw blurRad="38100" dist="38100" dir="2700000" algn="tl">
                    <a:srgbClr val="000000">
                      <a:alpha val="43137"/>
                    </a:srgbClr>
                  </a:outerShdw>
                </a:effectLst>
              </a:rPr>
              <a:t>敵の挙動</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EB2081F-CFC1-4E43-BBC8-CD6FB01A368D}"/>
              </a:ext>
            </a:extLst>
          </p:cNvPr>
          <p:cNvSpPr/>
          <p:nvPr/>
        </p:nvSpPr>
        <p:spPr>
          <a:xfrm>
            <a:off x="327219" y="3273540"/>
            <a:ext cx="5566170" cy="98879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A397158B-2187-433E-8AC9-E204DE40A9F7}"/>
              </a:ext>
            </a:extLst>
          </p:cNvPr>
          <p:cNvCxnSpPr>
            <a:stCxn id="7" idx="0"/>
            <a:endCxn id="7" idx="2"/>
          </p:cNvCxnSpPr>
          <p:nvPr/>
        </p:nvCxnSpPr>
        <p:spPr>
          <a:xfrm>
            <a:off x="6095998" y="628651"/>
            <a:ext cx="0" cy="563353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916925F3-8C22-433A-8263-8AE94F0BF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029" y="3353312"/>
            <a:ext cx="3044484" cy="2563598"/>
          </a:xfrm>
          <a:prstGeom prst="rect">
            <a:avLst/>
          </a:prstGeom>
        </p:spPr>
      </p:pic>
      <p:pic>
        <p:nvPicPr>
          <p:cNvPr id="12" name="図 11">
            <a:extLst>
              <a:ext uri="{FF2B5EF4-FFF2-40B4-BE49-F238E27FC236}">
                <a16:creationId xmlns:a16="http://schemas.microsoft.com/office/drawing/2014/main" id="{6D599497-6F8D-441B-BEB1-0B101BD42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2280" y="840010"/>
            <a:ext cx="3199054" cy="2377632"/>
          </a:xfrm>
          <a:prstGeom prst="rect">
            <a:avLst/>
          </a:prstGeom>
        </p:spPr>
      </p:pic>
      <p:sp>
        <p:nvSpPr>
          <p:cNvPr id="15" name="テキスト ボックス 14">
            <a:extLst>
              <a:ext uri="{FF2B5EF4-FFF2-40B4-BE49-F238E27FC236}">
                <a16:creationId xmlns:a16="http://schemas.microsoft.com/office/drawing/2014/main" id="{E772670C-4018-45E3-8BF0-D1606770BB68}"/>
              </a:ext>
            </a:extLst>
          </p:cNvPr>
          <p:cNvSpPr txBox="1"/>
          <p:nvPr/>
        </p:nvSpPr>
        <p:spPr>
          <a:xfrm>
            <a:off x="6469350" y="1219021"/>
            <a:ext cx="2031325" cy="1200329"/>
          </a:xfrm>
          <a:prstGeom prst="rect">
            <a:avLst/>
          </a:prstGeom>
          <a:noFill/>
        </p:spPr>
        <p:txBody>
          <a:bodyPr wrap="none" rtlCol="0">
            <a:spAutoFit/>
          </a:bodyPr>
          <a:lstStyle/>
          <a:p>
            <a:r>
              <a:rPr kumimoji="1" lang="ja-JP" altLang="en-US" dirty="0"/>
              <a:t>画像はマーカーを</a:t>
            </a:r>
            <a:endParaRPr kumimoji="1" lang="en-US" altLang="ja-JP" dirty="0"/>
          </a:p>
          <a:p>
            <a:r>
              <a:rPr lang="ja-JP" altLang="en-US" dirty="0"/>
              <a:t>巡回するタイプの</a:t>
            </a:r>
            <a:endParaRPr lang="en-US" altLang="ja-JP" dirty="0"/>
          </a:p>
          <a:p>
            <a:r>
              <a:rPr kumimoji="1" lang="ja-JP" altLang="en-US" dirty="0"/>
              <a:t>挙動を制御する</a:t>
            </a:r>
            <a:endParaRPr kumimoji="1" lang="en-US" altLang="ja-JP" dirty="0"/>
          </a:p>
          <a:p>
            <a:r>
              <a:rPr lang="ja-JP" altLang="en-US" dirty="0"/>
              <a:t>ビヘイビアツリー</a:t>
            </a:r>
            <a:endParaRPr kumimoji="1" lang="ja-JP" altLang="en-US" dirty="0"/>
          </a:p>
        </p:txBody>
      </p:sp>
      <p:sp>
        <p:nvSpPr>
          <p:cNvPr id="16" name="正方形/長方形 15">
            <a:extLst>
              <a:ext uri="{FF2B5EF4-FFF2-40B4-BE49-F238E27FC236}">
                <a16:creationId xmlns:a16="http://schemas.microsoft.com/office/drawing/2014/main" id="{A0CF371A-C75D-4DF2-90BE-2F8CF1B5275D}"/>
              </a:ext>
            </a:extLst>
          </p:cNvPr>
          <p:cNvSpPr/>
          <p:nvPr/>
        </p:nvSpPr>
        <p:spPr>
          <a:xfrm>
            <a:off x="6469350" y="1219021"/>
            <a:ext cx="2031325" cy="120032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D2C90C08-8B9C-4328-B834-A187388BE108}"/>
              </a:ext>
            </a:extLst>
          </p:cNvPr>
          <p:cNvSpPr txBox="1"/>
          <p:nvPr/>
        </p:nvSpPr>
        <p:spPr>
          <a:xfrm>
            <a:off x="9370299" y="4366980"/>
            <a:ext cx="2765769" cy="923330"/>
          </a:xfrm>
          <a:prstGeom prst="rect">
            <a:avLst/>
          </a:prstGeom>
          <a:noFill/>
        </p:spPr>
        <p:txBody>
          <a:bodyPr wrap="square" rtlCol="0">
            <a:spAutoFit/>
          </a:bodyPr>
          <a:lstStyle/>
          <a:p>
            <a:r>
              <a:rPr lang="ja-JP" altLang="en-US" dirty="0"/>
              <a:t>プレイヤーを見つけると</a:t>
            </a:r>
            <a:endParaRPr lang="en-US" altLang="ja-JP" dirty="0"/>
          </a:p>
          <a:p>
            <a:r>
              <a:rPr kumimoji="1" lang="ja-JP" altLang="en-US" dirty="0"/>
              <a:t>見失うまで追いかけ</a:t>
            </a:r>
            <a:endParaRPr kumimoji="1" lang="en-US" altLang="ja-JP" dirty="0"/>
          </a:p>
          <a:p>
            <a:r>
              <a:rPr kumimoji="1" lang="ja-JP" altLang="en-US" dirty="0"/>
              <a:t>一定距離で攻撃をする。</a:t>
            </a:r>
          </a:p>
        </p:txBody>
      </p:sp>
      <p:sp>
        <p:nvSpPr>
          <p:cNvPr id="19" name="正方形/長方形 18">
            <a:extLst>
              <a:ext uri="{FF2B5EF4-FFF2-40B4-BE49-F238E27FC236}">
                <a16:creationId xmlns:a16="http://schemas.microsoft.com/office/drawing/2014/main" id="{CD4EC0AC-3C2A-4EDA-8D9C-D04F3EA7237C}"/>
              </a:ext>
            </a:extLst>
          </p:cNvPr>
          <p:cNvSpPr/>
          <p:nvPr/>
        </p:nvSpPr>
        <p:spPr>
          <a:xfrm>
            <a:off x="9370299" y="4366980"/>
            <a:ext cx="2681035" cy="85816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7" name="Rectangle 4">
            <a:extLst>
              <a:ext uri="{FF2B5EF4-FFF2-40B4-BE49-F238E27FC236}">
                <a16:creationId xmlns:a16="http://schemas.microsoft.com/office/drawing/2014/main" id="{517DE8EC-226A-4AF6-A9F0-7FB9D96F635A}"/>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8" name="正方形/長方形 7">
            <a:extLst>
              <a:ext uri="{FF2B5EF4-FFF2-40B4-BE49-F238E27FC236}">
                <a16:creationId xmlns:a16="http://schemas.microsoft.com/office/drawing/2014/main" id="{649C9EAC-1C0C-4799-9968-008B905A5712}"/>
              </a:ext>
            </a:extLst>
          </p:cNvPr>
          <p:cNvSpPr/>
          <p:nvPr/>
        </p:nvSpPr>
        <p:spPr>
          <a:xfrm>
            <a:off x="244929" y="1926771"/>
            <a:ext cx="5766316" cy="3576586"/>
          </a:xfrm>
          <a:prstGeom prst="rect">
            <a:avLst/>
          </a:prstGeom>
          <a:noFill/>
          <a:ln w="9525"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263975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278945" y="1910845"/>
            <a:ext cx="5151664" cy="4351338"/>
          </a:xfrm>
        </p:spPr>
        <p:txBody>
          <a:bodyPr>
            <a:normAutofit/>
          </a:bodyPr>
          <a:lstStyle/>
          <a:p>
            <a:pPr marL="0" indent="0">
              <a:buNone/>
            </a:pPr>
            <a:r>
              <a:rPr lang="ja-JP" altLang="en-US" sz="1600" dirty="0"/>
              <a:t>よく</a:t>
            </a:r>
            <a:r>
              <a:rPr lang="en-US" altLang="ja-JP" sz="1600" dirty="0"/>
              <a:t>3D</a:t>
            </a:r>
            <a:r>
              <a:rPr lang="ja-JP" altLang="en-US" sz="1600" dirty="0"/>
              <a:t>ゲームで見る、</a:t>
            </a:r>
            <a:endParaRPr lang="en-US" altLang="ja-JP" sz="1600" dirty="0"/>
          </a:p>
          <a:p>
            <a:pPr marL="0" indent="0">
              <a:buNone/>
            </a:pPr>
            <a:r>
              <a:rPr kumimoji="1" lang="ja-JP" altLang="en-US" sz="1600" dirty="0"/>
              <a:t>「段差で足の位置が変わる」</a:t>
            </a:r>
            <a:r>
              <a:rPr lang="ja-JP" altLang="en-US" sz="1600" dirty="0"/>
              <a:t>というものを</a:t>
            </a:r>
            <a:endParaRPr lang="en-US" altLang="ja-JP" sz="1600" dirty="0"/>
          </a:p>
          <a:p>
            <a:pPr marL="0" indent="0">
              <a:buNone/>
            </a:pPr>
            <a:r>
              <a:rPr kumimoji="1" lang="ja-JP" altLang="en-US" sz="1600" dirty="0"/>
              <a:t>気になったので実装してみました。</a:t>
            </a:r>
            <a:endParaRPr kumimoji="1" lang="en-US" altLang="ja-JP" sz="1600" dirty="0"/>
          </a:p>
          <a:p>
            <a:pPr marL="0" indent="0">
              <a:buNone/>
            </a:pPr>
            <a:endParaRPr kumimoji="1" lang="en-US" altLang="ja-JP" sz="1600" dirty="0"/>
          </a:p>
          <a:p>
            <a:pPr marL="0" indent="0">
              <a:buNone/>
            </a:pPr>
            <a:r>
              <a:rPr lang="ja-JP" altLang="en-US" sz="1600" dirty="0"/>
              <a:t>処理としては足の先からラインを</a:t>
            </a:r>
            <a:endParaRPr lang="en-US" altLang="ja-JP" sz="1600" dirty="0"/>
          </a:p>
          <a:p>
            <a:pPr marL="0" indent="0">
              <a:buNone/>
            </a:pPr>
            <a:r>
              <a:rPr lang="ja-JP" altLang="en-US" sz="1600" dirty="0"/>
              <a:t>カプセルコンポーネントの半分の長さ飛ばして、当たったところから半分の更に半分の長さ押し出して位置を調節しています。</a:t>
            </a:r>
            <a:endParaRPr lang="en-US" altLang="ja-JP" sz="1600" dirty="0"/>
          </a:p>
          <a:p>
            <a:pPr marL="0" indent="0">
              <a:buNone/>
            </a:pPr>
            <a:r>
              <a:rPr lang="ja-JP" altLang="en-US" sz="1600" dirty="0"/>
              <a:t>画像はその距離を求めるコードになっています。</a:t>
            </a:r>
            <a:endParaRPr lang="en-US" altLang="ja-JP" sz="1600" dirty="0"/>
          </a:p>
          <a:p>
            <a:pPr marL="0" indent="0">
              <a:buNone/>
            </a:pPr>
            <a:endParaRPr lang="en-US" altLang="ja-JP" sz="1600" dirty="0"/>
          </a:p>
          <a:p>
            <a:pPr marL="0" indent="0">
              <a:buNone/>
            </a:pPr>
            <a:r>
              <a:rPr kumimoji="1" lang="ja-JP" altLang="en-US" sz="1600" dirty="0"/>
              <a:t>この計算により、違和感なく段差での足の位置調節が可能になりました。</a:t>
            </a:r>
            <a:endParaRPr kumimoji="1" lang="en-US" altLang="ja-JP"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810427" y="753330"/>
            <a:ext cx="2088697" cy="1325563"/>
          </a:xfrm>
        </p:spPr>
        <p:txBody>
          <a:bodyPr/>
          <a:lstStyle/>
          <a:p>
            <a:pPr algn="ctr"/>
            <a:r>
              <a:rPr kumimoji="1" lang="ja-JP" altLang="en-US" b="1" dirty="0">
                <a:effectLst>
                  <a:outerShdw blurRad="38100" dist="38100" dir="2700000" algn="tl">
                    <a:srgbClr val="000000">
                      <a:alpha val="43137"/>
                    </a:srgbClr>
                  </a:outerShdw>
                </a:effectLst>
              </a:rPr>
              <a:t>足回り</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48EF92BE-CAF9-410B-919D-67E34E6A37D0}"/>
              </a:ext>
            </a:extLst>
          </p:cNvPr>
          <p:cNvSpPr/>
          <p:nvPr/>
        </p:nvSpPr>
        <p:spPr>
          <a:xfrm>
            <a:off x="278945" y="1845177"/>
            <a:ext cx="5151663" cy="41112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33BA9EF-E1F9-48D5-8113-0858C0C5EFC9}"/>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15A14646-32DC-4CC6-A3AE-A7F3C62EB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036" y="1598204"/>
            <a:ext cx="3648920" cy="1858915"/>
          </a:xfrm>
          <a:prstGeom prst="rect">
            <a:avLst/>
          </a:prstGeom>
        </p:spPr>
      </p:pic>
      <p:pic>
        <p:nvPicPr>
          <p:cNvPr id="13" name="図 12">
            <a:extLst>
              <a:ext uri="{FF2B5EF4-FFF2-40B4-BE49-F238E27FC236}">
                <a16:creationId xmlns:a16="http://schemas.microsoft.com/office/drawing/2014/main" id="{B7FC5E08-A646-4166-8FA6-7F41AB592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6347" y="798828"/>
            <a:ext cx="3511891" cy="979415"/>
          </a:xfrm>
          <a:prstGeom prst="rect">
            <a:avLst/>
          </a:prstGeom>
        </p:spPr>
      </p:pic>
      <p:pic>
        <p:nvPicPr>
          <p:cNvPr id="15" name="図 14">
            <a:extLst>
              <a:ext uri="{FF2B5EF4-FFF2-40B4-BE49-F238E27FC236}">
                <a16:creationId xmlns:a16="http://schemas.microsoft.com/office/drawing/2014/main" id="{9239D713-8929-4176-A463-90D891F4B6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424" y="4123505"/>
            <a:ext cx="3172969" cy="1398040"/>
          </a:xfrm>
          <a:prstGeom prst="rect">
            <a:avLst/>
          </a:prstGeom>
        </p:spPr>
      </p:pic>
      <p:pic>
        <p:nvPicPr>
          <p:cNvPr id="17" name="図 16">
            <a:extLst>
              <a:ext uri="{FF2B5EF4-FFF2-40B4-BE49-F238E27FC236}">
                <a16:creationId xmlns:a16="http://schemas.microsoft.com/office/drawing/2014/main" id="{2DDF0BCA-A3C8-4D4B-BC22-A090791E84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6874" y="4709246"/>
            <a:ext cx="3384966" cy="1349926"/>
          </a:xfrm>
          <a:prstGeom prst="rect">
            <a:avLst/>
          </a:prstGeom>
        </p:spPr>
      </p:pic>
      <p:pic>
        <p:nvPicPr>
          <p:cNvPr id="19" name="図 18">
            <a:extLst>
              <a:ext uri="{FF2B5EF4-FFF2-40B4-BE49-F238E27FC236}">
                <a16:creationId xmlns:a16="http://schemas.microsoft.com/office/drawing/2014/main" id="{B5C66FF2-0CFB-4BB4-B907-317A1CFC3D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1154" y="4661620"/>
            <a:ext cx="3172969" cy="1397551"/>
          </a:xfrm>
          <a:prstGeom prst="rect">
            <a:avLst/>
          </a:prstGeom>
        </p:spPr>
      </p:pic>
      <p:pic>
        <p:nvPicPr>
          <p:cNvPr id="21" name="図 20">
            <a:extLst>
              <a:ext uri="{FF2B5EF4-FFF2-40B4-BE49-F238E27FC236}">
                <a16:creationId xmlns:a16="http://schemas.microsoft.com/office/drawing/2014/main" id="{716E4838-B104-4EAE-A1DC-64D4F69C48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19554" y="3092718"/>
            <a:ext cx="2500527" cy="1276031"/>
          </a:xfrm>
          <a:prstGeom prst="rect">
            <a:avLst/>
          </a:prstGeom>
        </p:spPr>
      </p:pic>
      <p:sp>
        <p:nvSpPr>
          <p:cNvPr id="16" name="Rectangle 4">
            <a:extLst>
              <a:ext uri="{FF2B5EF4-FFF2-40B4-BE49-F238E27FC236}">
                <a16:creationId xmlns:a16="http://schemas.microsoft.com/office/drawing/2014/main" id="{4CD25DB5-B425-4073-8CF4-B4F59D07B77A}"/>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Tree>
    <p:extLst>
      <p:ext uri="{BB962C8B-B14F-4D97-AF65-F5344CB8AC3E}">
        <p14:creationId xmlns:p14="http://schemas.microsoft.com/office/powerpoint/2010/main" val="559457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768803" y="880102"/>
            <a:ext cx="4171950" cy="1325563"/>
          </a:xfrm>
        </p:spPr>
        <p:txBody>
          <a:bodyPr/>
          <a:lstStyle/>
          <a:p>
            <a:pPr algn="ctr"/>
            <a:r>
              <a:rPr kumimoji="1" lang="en-US" altLang="ja-JP" b="1" dirty="0">
                <a:solidFill>
                  <a:schemeClr val="bg1"/>
                </a:solidFill>
                <a:effectLst>
                  <a:outerShdw blurRad="38100" dist="38100" dir="2700000" algn="tl">
                    <a:srgbClr val="000000">
                      <a:alpha val="43137"/>
                    </a:srgbClr>
                  </a:outerShdw>
                </a:effectLst>
              </a:rPr>
              <a:t>AGE</a:t>
            </a:r>
            <a:r>
              <a:rPr kumimoji="1" lang="ja-JP" altLang="en-US" b="1" dirty="0">
                <a:solidFill>
                  <a:schemeClr val="bg1"/>
                </a:solidFill>
                <a:effectLst>
                  <a:outerShdw blurRad="38100" dist="38100" dir="2700000" algn="tl">
                    <a:srgbClr val="000000">
                      <a:alpha val="43137"/>
                    </a:srgbClr>
                  </a:outerShdw>
                </a:effectLst>
              </a:rPr>
              <a:t>めろん</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5507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768803" y="5104580"/>
            <a:ext cx="2954655" cy="369332"/>
          </a:xfrm>
          <a:prstGeom prst="rect">
            <a:avLst/>
          </a:prstGeom>
        </p:spPr>
        <p:txBody>
          <a:bodyPr wrap="none">
            <a:spAutoFit/>
          </a:bodyPr>
          <a:lstStyle/>
          <a:p>
            <a:r>
              <a:rPr lang="en-US" altLang="ja-JP" dirty="0"/>
              <a:t>URLURLURLURLURLURL</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709384" y="2413122"/>
            <a:ext cx="4290788" cy="1477328"/>
          </a:xfrm>
          <a:prstGeom prst="rect">
            <a:avLst/>
          </a:prstGeom>
          <a:noFill/>
        </p:spPr>
        <p:txBody>
          <a:bodyPr wrap="square" rtlCol="0">
            <a:spAutoFit/>
          </a:bodyPr>
          <a:lstStyle/>
          <a:p>
            <a:pPr algn="ctr"/>
            <a:r>
              <a:rPr kumimoji="1" lang="en-US" altLang="ja-JP" dirty="0"/>
              <a:t>3</a:t>
            </a:r>
            <a:r>
              <a:rPr kumimoji="1" lang="ja-JP" altLang="en-US" dirty="0"/>
              <a:t>年次に学内コンテスト用に制作した</a:t>
            </a:r>
            <a:endParaRPr kumimoji="1" lang="en-US" altLang="ja-JP" dirty="0"/>
          </a:p>
          <a:p>
            <a:pPr algn="ctr"/>
            <a:r>
              <a:rPr lang="en-US" altLang="ja-JP" dirty="0"/>
              <a:t>3DFPS</a:t>
            </a:r>
            <a:r>
              <a:rPr lang="ja-JP" altLang="en-US" dirty="0"/>
              <a:t>ゲームです。</a:t>
            </a:r>
            <a:endParaRPr lang="en-US" altLang="ja-JP" dirty="0"/>
          </a:p>
          <a:p>
            <a:pPr algn="ctr"/>
            <a:r>
              <a:rPr lang="ja-JP" altLang="en-US" dirty="0"/>
              <a:t>自分の担当個所は、プレイヤー周りで</a:t>
            </a:r>
            <a:endParaRPr lang="en-US" altLang="ja-JP" dirty="0"/>
          </a:p>
          <a:p>
            <a:pPr algn="ctr"/>
            <a:r>
              <a:rPr lang="ja-JP" altLang="en-US" dirty="0"/>
              <a:t>武器切り替え、飛行処理を</a:t>
            </a:r>
            <a:endParaRPr lang="en-US" altLang="ja-JP" dirty="0"/>
          </a:p>
          <a:p>
            <a:pPr algn="ctr"/>
            <a:r>
              <a:rPr lang="ja-JP" altLang="en-US" dirty="0"/>
              <a:t>担当しています。</a:t>
            </a:r>
            <a:endParaRPr lang="en-US" altLang="ja-JP" dirty="0"/>
          </a:p>
        </p:txBody>
      </p:sp>
      <p:sp>
        <p:nvSpPr>
          <p:cNvPr id="14" name="正方形/長方形 13">
            <a:extLst>
              <a:ext uri="{FF2B5EF4-FFF2-40B4-BE49-F238E27FC236}">
                <a16:creationId xmlns:a16="http://schemas.microsoft.com/office/drawing/2014/main" id="{10FD0E86-F3C4-49A2-817B-01B51A36F828}"/>
              </a:ext>
            </a:extLst>
          </p:cNvPr>
          <p:cNvSpPr/>
          <p:nvPr/>
        </p:nvSpPr>
        <p:spPr>
          <a:xfrm>
            <a:off x="1815070" y="5525330"/>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09384" y="2413122"/>
            <a:ext cx="4171950" cy="17543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39C247FA-B5AE-45C3-A8F9-6FEB5600DD99}"/>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4C10E418-A2A7-498F-9738-AEC77EE523A3}"/>
              </a:ext>
            </a:extLst>
          </p:cNvPr>
          <p:cNvSpPr/>
          <p:nvPr/>
        </p:nvSpPr>
        <p:spPr>
          <a:xfrm>
            <a:off x="4368300" y="4722642"/>
            <a:ext cx="1276326" cy="1233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QRQRQRQRQRQRQRQRQRQRQRQR</a:t>
            </a:r>
            <a:endParaRPr kumimoji="1" lang="ja-JP" altLang="en-US" dirty="0"/>
          </a:p>
        </p:txBody>
      </p:sp>
      <p:sp>
        <p:nvSpPr>
          <p:cNvPr id="16" name="正方形/長方形 15">
            <a:extLst>
              <a:ext uri="{FF2B5EF4-FFF2-40B4-BE49-F238E27FC236}">
                <a16:creationId xmlns:a16="http://schemas.microsoft.com/office/drawing/2014/main" id="{D7CEE124-A932-4069-ABFB-CC19C5E19149}"/>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7" name="テキスト ボックス 16">
            <a:extLst>
              <a:ext uri="{FF2B5EF4-FFF2-40B4-BE49-F238E27FC236}">
                <a16:creationId xmlns:a16="http://schemas.microsoft.com/office/drawing/2014/main" id="{F077B561-D7A1-4C03-B507-C8B97E40DD53}"/>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4</a:t>
            </a:r>
            <a:r>
              <a:rPr lang="ja-JP" altLang="en-US" sz="1200" dirty="0">
                <a:latin typeface="HGPｺﾞｼｯｸE" panose="020B0900000000000000" pitchFamily="50" charset="-128"/>
                <a:ea typeface="HGPｺﾞｼｯｸE" panose="020B0900000000000000" pitchFamily="50" charset="-128"/>
              </a:rPr>
              <a:t>人</a:t>
            </a:r>
          </a:p>
        </p:txBody>
      </p:sp>
      <p:sp>
        <p:nvSpPr>
          <p:cNvPr id="19" name="テキスト ボックス 18">
            <a:extLst>
              <a:ext uri="{FF2B5EF4-FFF2-40B4-BE49-F238E27FC236}">
                <a16:creationId xmlns:a16="http://schemas.microsoft.com/office/drawing/2014/main" id="{234B03D0-1D51-416B-9DD7-2DDB64FD9DE2}"/>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pic>
        <p:nvPicPr>
          <p:cNvPr id="12" name="図 11">
            <a:extLst>
              <a:ext uri="{FF2B5EF4-FFF2-40B4-BE49-F238E27FC236}">
                <a16:creationId xmlns:a16="http://schemas.microsoft.com/office/drawing/2014/main" id="{D346B664-B3D9-4E91-8204-57A08E8D4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318" y="1520886"/>
            <a:ext cx="4765223" cy="2680438"/>
          </a:xfrm>
          <a:prstGeom prst="rect">
            <a:avLst/>
          </a:prstGeom>
        </p:spPr>
      </p:pic>
      <p:sp>
        <p:nvSpPr>
          <p:cNvPr id="20" name="Rectangle 4">
            <a:extLst>
              <a:ext uri="{FF2B5EF4-FFF2-40B4-BE49-F238E27FC236}">
                <a16:creationId xmlns:a16="http://schemas.microsoft.com/office/drawing/2014/main" id="{D4A8F1A2-A66A-40AF-BB4E-C7524714D489}"/>
              </a:ext>
            </a:extLst>
          </p:cNvPr>
          <p:cNvSpPr txBox="1">
            <a:spLocks noChangeArrowheads="1"/>
          </p:cNvSpPr>
          <p:nvPr/>
        </p:nvSpPr>
        <p:spPr bwMode="auto">
          <a:xfrm>
            <a:off x="10062434" y="6365327"/>
            <a:ext cx="2247898"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2800" dirty="0">
                <a:solidFill>
                  <a:srgbClr val="E8EAED"/>
                </a:solidFill>
                <a:latin typeface="Arial Unicode MS"/>
              </a:rPr>
              <a:t>AGE</a:t>
            </a:r>
            <a:r>
              <a:rPr kumimoji="0" lang="ja-JP" altLang="en-US" sz="2400" b="1" dirty="0" err="1">
                <a:solidFill>
                  <a:srgbClr val="E8EAED"/>
                </a:solidFill>
                <a:latin typeface="Arial Unicode MS"/>
              </a:rPr>
              <a:t>めろん</a:t>
            </a:r>
            <a:r>
              <a:rPr kumimoji="0" lang="de-DE" altLang="ja-JP" sz="800" dirty="0"/>
              <a:t> </a:t>
            </a:r>
            <a:endParaRPr kumimoji="0" lang="de-DE" altLang="ja-JP" sz="1800" dirty="0">
              <a:latin typeface="Arial" panose="020B0604020202020204" pitchFamily="34" charset="0"/>
            </a:endParaRPr>
          </a:p>
        </p:txBody>
      </p:sp>
      <p:cxnSp>
        <p:nvCxnSpPr>
          <p:cNvPr id="13" name="直線コネクタ 12">
            <a:extLst>
              <a:ext uri="{FF2B5EF4-FFF2-40B4-BE49-F238E27FC236}">
                <a16:creationId xmlns:a16="http://schemas.microsoft.com/office/drawing/2014/main" id="{9E5A90AF-C852-43C6-96E8-1AD80D88A772}"/>
              </a:ext>
            </a:extLst>
          </p:cNvPr>
          <p:cNvCxnSpPr/>
          <p:nvPr/>
        </p:nvCxnSpPr>
        <p:spPr>
          <a:xfrm>
            <a:off x="568189" y="1195039"/>
            <a:ext cx="5072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CA3F949-3F14-4C3D-B307-CB52735EEEFA}"/>
              </a:ext>
            </a:extLst>
          </p:cNvPr>
          <p:cNvCxnSpPr/>
          <p:nvPr/>
        </p:nvCxnSpPr>
        <p:spPr>
          <a:xfrm>
            <a:off x="568189" y="1763783"/>
            <a:ext cx="5072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1434FFC-1F15-4C5D-BA05-2D6F1A28E7FB}"/>
              </a:ext>
            </a:extLst>
          </p:cNvPr>
          <p:cNvSpPr txBox="1"/>
          <p:nvPr/>
        </p:nvSpPr>
        <p:spPr>
          <a:xfrm>
            <a:off x="2010529" y="825707"/>
            <a:ext cx="1569660" cy="369332"/>
          </a:xfrm>
          <a:prstGeom prst="rect">
            <a:avLst/>
          </a:prstGeom>
          <a:noFill/>
        </p:spPr>
        <p:txBody>
          <a:bodyPr wrap="none" rtlCol="0">
            <a:spAutoFit/>
          </a:bodyPr>
          <a:lstStyle/>
          <a:p>
            <a:r>
              <a:rPr lang="ja-JP" altLang="en-US" dirty="0">
                <a:solidFill>
                  <a:schemeClr val="bg1"/>
                </a:solidFill>
              </a:rPr>
              <a:t>エイジメロン</a:t>
            </a:r>
            <a:endParaRPr kumimoji="1" lang="ja-JP" altLang="en-US" dirty="0">
              <a:solidFill>
                <a:schemeClr val="bg1"/>
              </a:solidFill>
            </a:endParaRPr>
          </a:p>
        </p:txBody>
      </p:sp>
    </p:spTree>
    <p:extLst>
      <p:ext uri="{BB962C8B-B14F-4D97-AF65-F5344CB8AC3E}">
        <p14:creationId xmlns:p14="http://schemas.microsoft.com/office/powerpoint/2010/main" val="2670394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367856" y="686906"/>
            <a:ext cx="2980646" cy="774501"/>
          </a:xfrm>
        </p:spPr>
        <p:txBody>
          <a:bodyPr/>
          <a:lstStyle/>
          <a:p>
            <a:pPr algn="ctr"/>
            <a:r>
              <a:rPr lang="ja-JP" altLang="en-US" b="1" dirty="0">
                <a:effectLst>
                  <a:outerShdw blurRad="38100" dist="38100" dir="2700000" algn="tl">
                    <a:srgbClr val="000000">
                      <a:alpha val="43137"/>
                    </a:srgbClr>
                  </a:outerShdw>
                </a:effectLst>
              </a:rPr>
              <a:t>飛行処理</a:t>
            </a:r>
            <a:endParaRPr kumimoji="1" lang="ja-JP" altLang="en-US" b="1" dirty="0">
              <a:effectLst>
                <a:outerShdw blurRad="38100" dist="38100" dir="2700000" algn="tl">
                  <a:srgbClr val="000000">
                    <a:alpha val="43137"/>
                  </a:srgbClr>
                </a:outerShdw>
              </a:effectLst>
            </a:endParaRP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5507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9" name="図 8">
            <a:extLst>
              <a:ext uri="{FF2B5EF4-FFF2-40B4-BE49-F238E27FC236}">
                <a16:creationId xmlns:a16="http://schemas.microsoft.com/office/drawing/2014/main" id="{5199A088-48E9-409E-B466-15172AC2F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393" y="1082270"/>
            <a:ext cx="5255074" cy="2317599"/>
          </a:xfrm>
          <a:prstGeom prst="rect">
            <a:avLst/>
          </a:prstGeom>
        </p:spPr>
      </p:pic>
      <p:pic>
        <p:nvPicPr>
          <p:cNvPr id="11" name="図 10">
            <a:extLst>
              <a:ext uri="{FF2B5EF4-FFF2-40B4-BE49-F238E27FC236}">
                <a16:creationId xmlns:a16="http://schemas.microsoft.com/office/drawing/2014/main" id="{65AA2549-8082-4E3E-B483-AE78B5E32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5518" y="3605983"/>
            <a:ext cx="5250949" cy="2199836"/>
          </a:xfrm>
          <a:prstGeom prst="rect">
            <a:avLst/>
          </a:prstGeom>
        </p:spPr>
      </p:pic>
      <p:sp>
        <p:nvSpPr>
          <p:cNvPr id="15" name="フローチャート: 結合子 14">
            <a:extLst>
              <a:ext uri="{FF2B5EF4-FFF2-40B4-BE49-F238E27FC236}">
                <a16:creationId xmlns:a16="http://schemas.microsoft.com/office/drawing/2014/main" id="{3F2BFD95-B8EF-4F06-AE8E-985764066585}"/>
              </a:ext>
            </a:extLst>
          </p:cNvPr>
          <p:cNvSpPr/>
          <p:nvPr/>
        </p:nvSpPr>
        <p:spPr>
          <a:xfrm>
            <a:off x="6199419" y="2012469"/>
            <a:ext cx="457200" cy="457200"/>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6" name="フローチャート: 結合子 15">
            <a:extLst>
              <a:ext uri="{FF2B5EF4-FFF2-40B4-BE49-F238E27FC236}">
                <a16:creationId xmlns:a16="http://schemas.microsoft.com/office/drawing/2014/main" id="{C70CA155-3EA0-4047-9D6E-E2C6E93366B3}"/>
              </a:ext>
            </a:extLst>
          </p:cNvPr>
          <p:cNvSpPr/>
          <p:nvPr/>
        </p:nvSpPr>
        <p:spPr>
          <a:xfrm>
            <a:off x="6199419" y="4477301"/>
            <a:ext cx="457200" cy="457200"/>
          </a:xfrm>
          <a:prstGeom prst="flowChartConnector">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1EBDCFBD-1F2A-4845-93D7-900333C4F525}"/>
              </a:ext>
            </a:extLst>
          </p:cNvPr>
          <p:cNvSpPr/>
          <p:nvPr/>
        </p:nvSpPr>
        <p:spPr>
          <a:xfrm>
            <a:off x="257175" y="1368544"/>
            <a:ext cx="5202008" cy="203132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4604260-B2AA-4DBF-B86A-0ABB697EE050}"/>
              </a:ext>
            </a:extLst>
          </p:cNvPr>
          <p:cNvSpPr txBox="1"/>
          <p:nvPr/>
        </p:nvSpPr>
        <p:spPr>
          <a:xfrm>
            <a:off x="314325" y="1370529"/>
            <a:ext cx="5144858" cy="2031325"/>
          </a:xfrm>
          <a:prstGeom prst="rect">
            <a:avLst/>
          </a:prstGeom>
          <a:noFill/>
        </p:spPr>
        <p:txBody>
          <a:bodyPr wrap="square" rtlCol="0">
            <a:spAutoFit/>
          </a:bodyPr>
          <a:lstStyle/>
          <a:p>
            <a:r>
              <a:rPr kumimoji="1" lang="ja-JP" altLang="en-US" dirty="0"/>
              <a:t>飛行状態に移行させるための処理です。</a:t>
            </a:r>
            <a:endParaRPr kumimoji="1" lang="en-US" altLang="ja-JP" dirty="0"/>
          </a:p>
          <a:p>
            <a:r>
              <a:rPr kumimoji="1" lang="ja-JP" altLang="en-US" dirty="0"/>
              <a:t>プレイヤーから現在の状態を取得し</a:t>
            </a:r>
            <a:endParaRPr kumimoji="1" lang="en-US" altLang="ja-JP" dirty="0"/>
          </a:p>
          <a:p>
            <a:r>
              <a:rPr lang="ja-JP" altLang="en-US" dirty="0"/>
              <a:t>ブランチします。</a:t>
            </a:r>
            <a:endParaRPr lang="en-US" altLang="ja-JP" dirty="0"/>
          </a:p>
          <a:p>
            <a:r>
              <a:rPr kumimoji="1" lang="ja-JP" altLang="en-US" dirty="0"/>
              <a:t>この時、着地状態か落下状態かを判定します。</a:t>
            </a:r>
            <a:endParaRPr kumimoji="1" lang="en-US" altLang="ja-JP" dirty="0"/>
          </a:p>
          <a:p>
            <a:r>
              <a:rPr lang="ja-JP" altLang="en-US" dirty="0"/>
              <a:t>ジャンプボタンを押したとき、着地しているなら通常のジャンプを、落下状態なら飛行状態に移行させるように設計しています。</a:t>
            </a:r>
            <a:endParaRPr kumimoji="1" lang="en-US" altLang="ja-JP" dirty="0"/>
          </a:p>
        </p:txBody>
      </p:sp>
      <p:sp>
        <p:nvSpPr>
          <p:cNvPr id="20" name="正方形/長方形 19">
            <a:extLst>
              <a:ext uri="{FF2B5EF4-FFF2-40B4-BE49-F238E27FC236}">
                <a16:creationId xmlns:a16="http://schemas.microsoft.com/office/drawing/2014/main" id="{A2FA84EA-70E2-4E4A-9FBD-5277D8E1DA84}"/>
              </a:ext>
            </a:extLst>
          </p:cNvPr>
          <p:cNvSpPr/>
          <p:nvPr/>
        </p:nvSpPr>
        <p:spPr>
          <a:xfrm>
            <a:off x="253209" y="3860537"/>
            <a:ext cx="5202008" cy="2031325"/>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B841767-DFF1-45BD-AFF2-AF0A6E392D1C}"/>
              </a:ext>
            </a:extLst>
          </p:cNvPr>
          <p:cNvSpPr txBox="1"/>
          <p:nvPr/>
        </p:nvSpPr>
        <p:spPr>
          <a:xfrm>
            <a:off x="314324" y="3860537"/>
            <a:ext cx="5116283" cy="2031325"/>
          </a:xfrm>
          <a:prstGeom prst="rect">
            <a:avLst/>
          </a:prstGeom>
          <a:noFill/>
        </p:spPr>
        <p:txBody>
          <a:bodyPr wrap="square" rtlCol="0">
            <a:spAutoFit/>
          </a:bodyPr>
          <a:lstStyle/>
          <a:p>
            <a:r>
              <a:rPr lang="ja-JP" altLang="en-US" dirty="0"/>
              <a:t>飛行状態時の処理です。</a:t>
            </a:r>
            <a:endParaRPr lang="en-US" altLang="ja-JP" dirty="0"/>
          </a:p>
          <a:p>
            <a:r>
              <a:rPr lang="ja-JP" altLang="en-US" dirty="0"/>
              <a:t>飛行状態では、エネルギーを使用して飛ぶという設定があったので、</a:t>
            </a:r>
            <a:endParaRPr lang="en-US" altLang="ja-JP" dirty="0"/>
          </a:p>
          <a:p>
            <a:r>
              <a:rPr lang="ja-JP" altLang="en-US" dirty="0"/>
              <a:t>エネルギーの現在値を取得し、ジャンプボタンを押している間は常に減算し</a:t>
            </a:r>
            <a:endParaRPr lang="en-US" altLang="ja-JP" dirty="0"/>
          </a:p>
          <a:p>
            <a:r>
              <a:rPr lang="en-US" altLang="ja-JP" dirty="0"/>
              <a:t>0</a:t>
            </a:r>
            <a:r>
              <a:rPr lang="ja-JP" altLang="en-US" dirty="0"/>
              <a:t>になるとジャンプをロックし</a:t>
            </a:r>
            <a:endParaRPr lang="en-US" altLang="ja-JP" dirty="0"/>
          </a:p>
          <a:p>
            <a:r>
              <a:rPr lang="ja-JP" altLang="en-US" dirty="0"/>
              <a:t>着地させるというものです。</a:t>
            </a:r>
            <a:endParaRPr lang="en-US" altLang="ja-JP" dirty="0"/>
          </a:p>
        </p:txBody>
      </p:sp>
      <p:cxnSp>
        <p:nvCxnSpPr>
          <p:cNvPr id="5" name="直線コネクタ 4">
            <a:extLst>
              <a:ext uri="{FF2B5EF4-FFF2-40B4-BE49-F238E27FC236}">
                <a16:creationId xmlns:a16="http://schemas.microsoft.com/office/drawing/2014/main" id="{1412195F-32F3-4DED-968F-B302605B228D}"/>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4">
            <a:extLst>
              <a:ext uri="{FF2B5EF4-FFF2-40B4-BE49-F238E27FC236}">
                <a16:creationId xmlns:a16="http://schemas.microsoft.com/office/drawing/2014/main" id="{AE044B8C-0E5C-4DC2-8E27-48ADE2C76078}"/>
              </a:ext>
            </a:extLst>
          </p:cNvPr>
          <p:cNvSpPr txBox="1">
            <a:spLocks noChangeArrowheads="1"/>
          </p:cNvSpPr>
          <p:nvPr/>
        </p:nvSpPr>
        <p:spPr bwMode="auto">
          <a:xfrm>
            <a:off x="10062434" y="6365327"/>
            <a:ext cx="2247898"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2800" dirty="0">
                <a:solidFill>
                  <a:srgbClr val="E8EAED"/>
                </a:solidFill>
                <a:latin typeface="Arial Unicode MS"/>
              </a:rPr>
              <a:t>AGE</a:t>
            </a:r>
            <a:r>
              <a:rPr kumimoji="0" lang="ja-JP" altLang="en-US" sz="2400" b="1" dirty="0" err="1">
                <a:solidFill>
                  <a:srgbClr val="E8EAED"/>
                </a:solidFill>
                <a:latin typeface="Arial Unicode MS"/>
              </a:rPr>
              <a:t>めろん</a:t>
            </a:r>
            <a:r>
              <a:rPr kumimoji="0" lang="de-DE" altLang="ja-JP" sz="800" dirty="0"/>
              <a:t> </a:t>
            </a:r>
            <a:endParaRPr kumimoji="0" lang="de-DE" altLang="ja-JP" sz="1800" dirty="0">
              <a:latin typeface="Arial" panose="020B0604020202020204" pitchFamily="34" charset="0"/>
            </a:endParaRPr>
          </a:p>
        </p:txBody>
      </p:sp>
    </p:spTree>
    <p:extLst>
      <p:ext uri="{BB962C8B-B14F-4D97-AF65-F5344CB8AC3E}">
        <p14:creationId xmlns:p14="http://schemas.microsoft.com/office/powerpoint/2010/main" val="1828583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596242"/>
            <a:ext cx="9144000" cy="1681163"/>
          </a:xfrm>
        </p:spPr>
        <p:txBody>
          <a:bodyPr>
            <a:normAutofit/>
          </a:bodyPr>
          <a:lstStyle/>
          <a:p>
            <a:r>
              <a:rPr kumimoji="1" lang="ja-JP" altLang="en-US" sz="9600" b="1" dirty="0">
                <a:effectLst>
                  <a:outerShdw blurRad="38100" dist="38100" dir="2700000" algn="tl">
                    <a:srgbClr val="000000">
                      <a:alpha val="43137"/>
                    </a:srgbClr>
                  </a:outerShdw>
                </a:effectLst>
              </a:rPr>
              <a:t>授業作品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296069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4" y="3657601"/>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560855" y="3765655"/>
            <a:ext cx="4290788" cy="1754326"/>
          </a:xfrm>
          <a:prstGeom prst="rect">
            <a:avLst/>
          </a:prstGeom>
          <a:noFill/>
        </p:spPr>
        <p:txBody>
          <a:bodyPr wrap="square" rtlCol="0">
            <a:spAutoFit/>
          </a:bodyPr>
          <a:lstStyle/>
          <a:p>
            <a:pPr algn="ctr"/>
            <a:r>
              <a:rPr lang="en-US" altLang="ja-JP" dirty="0"/>
              <a:t>1</a:t>
            </a:r>
            <a:r>
              <a:rPr lang="ja-JP" altLang="en-US" dirty="0"/>
              <a:t>年次の最初に作った</a:t>
            </a:r>
            <a:endParaRPr lang="en-US" altLang="ja-JP" dirty="0"/>
          </a:p>
          <a:p>
            <a:pPr algn="ctr"/>
            <a:r>
              <a:rPr lang="ja-JP" altLang="en-US" dirty="0"/>
              <a:t>初めてのプログラム作品です。</a:t>
            </a:r>
            <a:endParaRPr lang="en-US" altLang="ja-JP" dirty="0"/>
          </a:p>
          <a:p>
            <a:pPr algn="ctr"/>
            <a:r>
              <a:rPr lang="ja-JP" altLang="en-US" dirty="0"/>
              <a:t>自機が上下左右に動き</a:t>
            </a:r>
            <a:endParaRPr lang="en-US" altLang="ja-JP" dirty="0"/>
          </a:p>
          <a:p>
            <a:pPr algn="ctr"/>
            <a:r>
              <a:rPr lang="ja-JP" altLang="en-US" dirty="0"/>
              <a:t>敵が画面上のランダムな位置から</a:t>
            </a:r>
            <a:endParaRPr lang="en-US" altLang="ja-JP" dirty="0"/>
          </a:p>
          <a:p>
            <a:pPr algn="ctr"/>
            <a:r>
              <a:rPr lang="ja-JP" altLang="en-US" dirty="0"/>
              <a:t>降りてくるというものです。</a:t>
            </a:r>
            <a:endParaRPr lang="en-US" altLang="ja-JP" dirty="0"/>
          </a:p>
          <a:p>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094717" y="3876094"/>
            <a:ext cx="4339682" cy="923330"/>
          </a:xfrm>
          <a:prstGeom prst="rect">
            <a:avLst/>
          </a:prstGeom>
          <a:noFill/>
        </p:spPr>
        <p:txBody>
          <a:bodyPr wrap="square" rtlCol="0">
            <a:spAutoFit/>
          </a:bodyPr>
          <a:lstStyle/>
          <a:p>
            <a:pPr algn="ctr"/>
            <a:r>
              <a:rPr lang="ja-JP" altLang="en-US" dirty="0"/>
              <a:t>インベーダーゲームです。</a:t>
            </a:r>
            <a:endParaRPr lang="en-US" altLang="ja-JP" dirty="0"/>
          </a:p>
          <a:p>
            <a:pPr algn="ctr"/>
            <a:r>
              <a:rPr lang="ja-JP" altLang="en-US" dirty="0"/>
              <a:t>配列と２重</a:t>
            </a:r>
            <a:r>
              <a:rPr lang="en-US" altLang="ja-JP" dirty="0"/>
              <a:t>for</a:t>
            </a:r>
            <a:r>
              <a:rPr lang="ja-JP" altLang="en-US" dirty="0"/>
              <a:t>文を使って</a:t>
            </a:r>
            <a:endParaRPr lang="en-US" altLang="ja-JP" dirty="0"/>
          </a:p>
          <a:p>
            <a:pPr algn="ctr"/>
            <a:r>
              <a:rPr lang="ja-JP" altLang="en-US" dirty="0"/>
              <a:t>敵を制御する</a:t>
            </a:r>
            <a:r>
              <a:rPr kumimoji="1" lang="ja-JP" altLang="en-US" dirty="0"/>
              <a:t>ことを習いました。</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64918" y="-65225"/>
            <a:ext cx="2262158"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１年次</a:t>
            </a:r>
          </a:p>
        </p:txBody>
      </p:sp>
      <p:pic>
        <p:nvPicPr>
          <p:cNvPr id="3" name="図 2">
            <a:extLst>
              <a:ext uri="{FF2B5EF4-FFF2-40B4-BE49-F238E27FC236}">
                <a16:creationId xmlns:a16="http://schemas.microsoft.com/office/drawing/2014/main" id="{85A33C5F-F567-4306-94A7-44C3E8257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396" y="1037525"/>
            <a:ext cx="2892878" cy="2391474"/>
          </a:xfrm>
          <a:prstGeom prst="rect">
            <a:avLst/>
          </a:prstGeom>
        </p:spPr>
      </p:pic>
      <p:pic>
        <p:nvPicPr>
          <p:cNvPr id="9" name="図 8">
            <a:extLst>
              <a:ext uri="{FF2B5EF4-FFF2-40B4-BE49-F238E27FC236}">
                <a16:creationId xmlns:a16="http://schemas.microsoft.com/office/drawing/2014/main" id="{5E97B7F9-0559-4988-BEE8-769A2D3F2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048" y="1037526"/>
            <a:ext cx="2887711" cy="2399713"/>
          </a:xfrm>
          <a:prstGeom prst="rect">
            <a:avLst/>
          </a:prstGeom>
        </p:spPr>
      </p:pic>
      <p:sp>
        <p:nvSpPr>
          <p:cNvPr id="26" name="正方形/長方形 25">
            <a:extLst>
              <a:ext uri="{FF2B5EF4-FFF2-40B4-BE49-F238E27FC236}">
                <a16:creationId xmlns:a16="http://schemas.microsoft.com/office/drawing/2014/main" id="{485AC54B-963F-4B2E-BF63-5BDDEF4BBA21}"/>
              </a:ext>
            </a:extLst>
          </p:cNvPr>
          <p:cNvSpPr/>
          <p:nvPr/>
        </p:nvSpPr>
        <p:spPr>
          <a:xfrm>
            <a:off x="528804" y="5650986"/>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BFF1E9DB-9E2C-4E94-A56C-43CDAE15D19D}"/>
              </a:ext>
            </a:extLst>
          </p:cNvPr>
          <p:cNvSpPr txBox="1"/>
          <p:nvPr/>
        </p:nvSpPr>
        <p:spPr>
          <a:xfrm>
            <a:off x="1806968" y="5659224"/>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76CE086D-734A-49E5-86E0-4831E4BDA9F1}"/>
              </a:ext>
            </a:extLst>
          </p:cNvPr>
          <p:cNvSpPr txBox="1"/>
          <p:nvPr/>
        </p:nvSpPr>
        <p:spPr>
          <a:xfrm>
            <a:off x="528803" y="5650985"/>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1" name="正方形/長方形 20">
            <a:extLst>
              <a:ext uri="{FF2B5EF4-FFF2-40B4-BE49-F238E27FC236}">
                <a16:creationId xmlns:a16="http://schemas.microsoft.com/office/drawing/2014/main" id="{6FB4F9D6-0168-4B04-A7E2-85BDBD523B16}"/>
              </a:ext>
            </a:extLst>
          </p:cNvPr>
          <p:cNvSpPr/>
          <p:nvPr/>
        </p:nvSpPr>
        <p:spPr>
          <a:xfrm>
            <a:off x="9044053" y="5650518"/>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2" name="テキスト ボックス 21">
            <a:extLst>
              <a:ext uri="{FF2B5EF4-FFF2-40B4-BE49-F238E27FC236}">
                <a16:creationId xmlns:a16="http://schemas.microsoft.com/office/drawing/2014/main" id="{97F7D2D6-E1BA-41F9-84D9-6A31BD96D90C}"/>
              </a:ext>
            </a:extLst>
          </p:cNvPr>
          <p:cNvSpPr txBox="1"/>
          <p:nvPr/>
        </p:nvSpPr>
        <p:spPr>
          <a:xfrm>
            <a:off x="10322217" y="5658756"/>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9" name="テキスト ボックス 28">
            <a:extLst>
              <a:ext uri="{FF2B5EF4-FFF2-40B4-BE49-F238E27FC236}">
                <a16:creationId xmlns:a16="http://schemas.microsoft.com/office/drawing/2014/main" id="{358CA142-D053-4E86-8E59-A09B675FEF0A}"/>
              </a:ext>
            </a:extLst>
          </p:cNvPr>
          <p:cNvSpPr txBox="1"/>
          <p:nvPr/>
        </p:nvSpPr>
        <p:spPr>
          <a:xfrm>
            <a:off x="9044052" y="565051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256204984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TotalTime>
  <Words>1412</Words>
  <Application>Microsoft Office PowerPoint</Application>
  <PresentationFormat>ワイド画面</PresentationFormat>
  <Paragraphs>351</Paragraphs>
  <Slides>21</Slides>
  <Notes>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21</vt:i4>
      </vt:variant>
    </vt:vector>
  </HeadingPairs>
  <TitlesOfParts>
    <vt:vector size="28" baseType="lpstr">
      <vt:lpstr>Arial Unicode MS</vt:lpstr>
      <vt:lpstr>HGPｺﾞｼｯｸE</vt:lpstr>
      <vt:lpstr>inherit</vt:lpstr>
      <vt:lpstr>游ゴシック</vt:lpstr>
      <vt:lpstr>游ゴシック Light</vt:lpstr>
      <vt:lpstr>Arial</vt:lpstr>
      <vt:lpstr>Office テーマ</vt:lpstr>
      <vt:lpstr>P O R T F O L I O</vt:lpstr>
      <vt:lpstr>Wanderer </vt:lpstr>
      <vt:lpstr>プレイヤー</vt:lpstr>
      <vt:lpstr>敵の挙動</vt:lpstr>
      <vt:lpstr>足回り</vt:lpstr>
      <vt:lpstr>AGEめろん</vt:lpstr>
      <vt:lpstr>飛行処理</vt:lpstr>
      <vt:lpstr>授業作品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数学作品</vt:lpstr>
      <vt:lpstr>PowerPoint プレゼンテーション</vt:lpstr>
      <vt:lpstr>PowerPoint プレゼンテーション</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creator>秋山　裕</dc:creator>
  <cp:lastModifiedBy>秋山　裕</cp:lastModifiedBy>
  <cp:revision>71</cp:revision>
  <dcterms:created xsi:type="dcterms:W3CDTF">2021-12-06T05:55:58Z</dcterms:created>
  <dcterms:modified xsi:type="dcterms:W3CDTF">2021-12-08T03:44:09Z</dcterms:modified>
</cp:coreProperties>
</file>